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74" r:id="rId5"/>
    <p:sldId id="275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2" r:id="rId14"/>
    <p:sldId id="273" r:id="rId15"/>
    <p:sldId id="269" r:id="rId16"/>
    <p:sldId id="271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35" autoAdjust="0"/>
    <p:restoredTop sz="94660"/>
  </p:normalViewPr>
  <p:slideViewPr>
    <p:cSldViewPr snapToGrid="0">
      <p:cViewPr varScale="1">
        <p:scale>
          <a:sx n="72" d="100"/>
          <a:sy n="72" d="100"/>
        </p:scale>
        <p:origin x="4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11762-9328-45BF-B55D-3503D88738C2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8F28D-E9AA-420D-A4E4-8D11ACFCCE5E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1575619"/>
      </p:ext>
    </p:extLst>
  </p:cSld>
  <p:clrMapOvr>
    <a:masterClrMapping/>
  </p:clrMapOvr>
  <p:transition spd="slow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11762-9328-45BF-B55D-3503D88738C2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8F28D-E9AA-420D-A4E4-8D11ACFCCE5E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4188154"/>
      </p:ext>
    </p:extLst>
  </p:cSld>
  <p:clrMapOvr>
    <a:masterClrMapping/>
  </p:clrMapOvr>
  <p:transition spd="slow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11762-9328-45BF-B55D-3503D88738C2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8F28D-E9AA-420D-A4E4-8D11ACFCCE5E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9917681"/>
      </p:ext>
    </p:extLst>
  </p:cSld>
  <p:clrMapOvr>
    <a:masterClrMapping/>
  </p:clrMapOvr>
  <p:transition spd="slow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11762-9328-45BF-B55D-3503D88738C2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8F28D-E9AA-420D-A4E4-8D11ACFCCE5E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1750303"/>
      </p:ext>
    </p:extLst>
  </p:cSld>
  <p:clrMapOvr>
    <a:masterClrMapping/>
  </p:clrMapOvr>
  <p:transition spd="slow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11762-9328-45BF-B55D-3503D88738C2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8F28D-E9AA-420D-A4E4-8D11ACFCCE5E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3844163"/>
      </p:ext>
    </p:extLst>
  </p:cSld>
  <p:clrMapOvr>
    <a:masterClrMapping/>
  </p:clrMapOvr>
  <p:transition spd="slow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11762-9328-45BF-B55D-3503D88738C2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8F28D-E9AA-420D-A4E4-8D11ACFCCE5E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8695433"/>
      </p:ext>
    </p:extLst>
  </p:cSld>
  <p:clrMapOvr>
    <a:masterClrMapping/>
  </p:clrMapOvr>
  <p:transition spd="slow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11762-9328-45BF-B55D-3503D88738C2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8F28D-E9AA-420D-A4E4-8D11ACFCCE5E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2434011"/>
      </p:ext>
    </p:extLst>
  </p:cSld>
  <p:clrMapOvr>
    <a:masterClrMapping/>
  </p:clrMapOvr>
  <p:transition spd="slow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11762-9328-45BF-B55D-3503D88738C2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8F28D-E9AA-420D-A4E4-8D11ACFCCE5E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2885446"/>
      </p:ext>
    </p:extLst>
  </p:cSld>
  <p:clrMapOvr>
    <a:masterClrMapping/>
  </p:clrMapOvr>
  <p:transition spd="slow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11762-9328-45BF-B55D-3503D88738C2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8F28D-E9AA-420D-A4E4-8D11ACFCCE5E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5082849"/>
      </p:ext>
    </p:extLst>
  </p:cSld>
  <p:clrMapOvr>
    <a:masterClrMapping/>
  </p:clrMapOvr>
  <p:transition spd="slow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11762-9328-45BF-B55D-3503D88738C2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8F28D-E9AA-420D-A4E4-8D11ACFCCE5E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7720671"/>
      </p:ext>
    </p:extLst>
  </p:cSld>
  <p:clrMapOvr>
    <a:masterClrMapping/>
  </p:clrMapOvr>
  <p:transition spd="slow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11762-9328-45BF-B55D-3503D88738C2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8F28D-E9AA-420D-A4E4-8D11ACFCCE5E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1582144"/>
      </p:ext>
    </p:extLst>
  </p:cSld>
  <p:clrMapOvr>
    <a:masterClrMapping/>
  </p:clrMapOvr>
  <p:transition spd="slow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111762-9328-45BF-B55D-3503D88738C2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28F28D-E9AA-420D-A4E4-8D11ACFCCE5E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6770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 dir="r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6" Type="http://schemas.openxmlformats.org/officeDocument/2006/relationships/image" Target="../media/image10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5" Type="http://schemas.openxmlformats.org/officeDocument/2006/relationships/image" Target="../media/image45.png"/><Relationship Id="rId4" Type="http://schemas.openxmlformats.org/officeDocument/2006/relationships/image" Target="../media/image4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2.png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2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8.png"/><Relationship Id="rId9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0105" y="1"/>
            <a:ext cx="12184046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77075"/>
            <a:ext cx="1395663" cy="139566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528" y="5130046"/>
            <a:ext cx="1727955" cy="172795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0294" y="1781254"/>
            <a:ext cx="1171074" cy="117107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0170" y="4331369"/>
            <a:ext cx="900286" cy="90028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420" y="213717"/>
            <a:ext cx="542555" cy="54255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DBC13E2-7287-45E8-862A-98794E14C2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9720" y="2099392"/>
            <a:ext cx="2812560" cy="1277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90850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8632" y="1884948"/>
            <a:ext cx="1283368" cy="128336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037" y="234615"/>
            <a:ext cx="11180687" cy="109687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386602" y="1469449"/>
            <a:ext cx="300755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800" dirty="0">
                <a:solidFill>
                  <a:srgbClr val="0070C0"/>
                </a:solidFill>
                <a:latin typeface="Arial Narrow" panose="020B0606020202030204" pitchFamily="34" charset="0"/>
              </a:rPr>
              <a:t>Завдання </a:t>
            </a:r>
            <a:r>
              <a:rPr lang="uk-UA" sz="4800" i="1" dirty="0">
                <a:solidFill>
                  <a:srgbClr val="0070C0"/>
                </a:solidFill>
                <a:latin typeface="Arial Narrow" panose="020B0606020202030204" pitchFamily="34" charset="0"/>
              </a:rPr>
              <a:t>6 </a:t>
            </a:r>
            <a:endParaRPr lang="ru-RU" sz="4800" i="1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1101224" y="2792185"/>
            <a:ext cx="108000" cy="1080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838" y="2900185"/>
            <a:ext cx="10944000" cy="783613"/>
          </a:xfrm>
          <a:prstGeom prst="rect">
            <a:avLst/>
          </a:prstGeom>
        </p:spPr>
      </p:pic>
      <p:sp>
        <p:nvSpPr>
          <p:cNvPr id="7" name="Овал 6"/>
          <p:cNvSpPr/>
          <p:nvPr/>
        </p:nvSpPr>
        <p:spPr>
          <a:xfrm>
            <a:off x="5241224" y="2792185"/>
            <a:ext cx="108000" cy="1080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916530" y="2861515"/>
            <a:ext cx="11484000" cy="822283"/>
          </a:xfrm>
          <a:prstGeom prst="rect">
            <a:avLst/>
          </a:prstGeom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1155224" y="2846185"/>
            <a:ext cx="4140000" cy="0"/>
          </a:xfrm>
          <a:prstGeom prst="line">
            <a:avLst/>
          </a:prstGeom>
          <a:ln w="762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09518" y="2049853"/>
            <a:ext cx="52129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800" dirty="0">
                <a:solidFill>
                  <a:srgbClr val="0070C0"/>
                </a:solidFill>
                <a:latin typeface="Arial Narrow" panose="020B0606020202030204" pitchFamily="34" charset="0"/>
              </a:rPr>
              <a:t>А</a:t>
            </a:r>
            <a:endParaRPr lang="ru-RU" sz="4800" i="1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91134" y="2054840"/>
            <a:ext cx="52129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800" dirty="0">
                <a:solidFill>
                  <a:srgbClr val="0070C0"/>
                </a:solidFill>
                <a:latin typeface="Arial Narrow" panose="020B0606020202030204" pitchFamily="34" charset="0"/>
              </a:rPr>
              <a:t>В</a:t>
            </a:r>
            <a:endParaRPr lang="ru-RU" sz="4800" i="1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55792" y="2329135"/>
            <a:ext cx="957671" cy="46305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333371" y="3272015"/>
            <a:ext cx="161454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400" i="1" dirty="0">
                <a:solidFill>
                  <a:srgbClr val="0070C0"/>
                </a:solidFill>
                <a:latin typeface="Arial Narrow" panose="020B0606020202030204" pitchFamily="34" charset="0"/>
              </a:rPr>
              <a:t>6 – 2 =</a:t>
            </a:r>
            <a:endParaRPr lang="ru-RU" sz="4400" i="1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01508" y="3272015"/>
            <a:ext cx="4427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400" i="1" dirty="0">
                <a:solidFill>
                  <a:srgbClr val="0070C0"/>
                </a:solidFill>
                <a:latin typeface="Arial Narrow" panose="020B0606020202030204" pitchFamily="34" charset="0"/>
              </a:rPr>
              <a:t>4</a:t>
            </a:r>
            <a:endParaRPr lang="ru-RU" sz="4400" i="1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441361" y="3210459"/>
            <a:ext cx="104067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400" i="1" dirty="0">
                <a:solidFill>
                  <a:srgbClr val="0070C0"/>
                </a:solidFill>
                <a:latin typeface="Arial Narrow" panose="020B0606020202030204" pitchFamily="34" charset="0"/>
              </a:rPr>
              <a:t>(см)</a:t>
            </a:r>
            <a:endParaRPr lang="ru-RU" sz="4400" i="1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1288260" y="4886625"/>
            <a:ext cx="108000" cy="1080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1224" y="4969978"/>
            <a:ext cx="10944000" cy="783613"/>
          </a:xfrm>
          <a:prstGeom prst="rect">
            <a:avLst/>
          </a:prstGeom>
        </p:spPr>
      </p:pic>
      <p:sp>
        <p:nvSpPr>
          <p:cNvPr id="19" name="Овал 18"/>
          <p:cNvSpPr/>
          <p:nvPr/>
        </p:nvSpPr>
        <p:spPr>
          <a:xfrm>
            <a:off x="4037059" y="4886625"/>
            <a:ext cx="108000" cy="1080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976494" y="5001546"/>
            <a:ext cx="11484000" cy="822283"/>
          </a:xfrm>
          <a:prstGeom prst="rect">
            <a:avLst/>
          </a:prstGeom>
        </p:spPr>
      </p:pic>
      <p:cxnSp>
        <p:nvCxnSpPr>
          <p:cNvPr id="21" name="Прямая соединительная линия 20"/>
          <p:cNvCxnSpPr/>
          <p:nvPr/>
        </p:nvCxnSpPr>
        <p:spPr>
          <a:xfrm>
            <a:off x="1319059" y="4938290"/>
            <a:ext cx="2772000" cy="0"/>
          </a:xfrm>
          <a:prstGeom prst="line">
            <a:avLst/>
          </a:prstGeom>
          <a:ln w="762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027611" y="4082293"/>
            <a:ext cx="54854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800" dirty="0">
                <a:solidFill>
                  <a:srgbClr val="0070C0"/>
                </a:solidFill>
                <a:latin typeface="Arial Narrow" panose="020B0606020202030204" pitchFamily="34" charset="0"/>
              </a:rPr>
              <a:t>С</a:t>
            </a:r>
            <a:endParaRPr lang="ru-RU" sz="4800" i="1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145059" y="4107293"/>
            <a:ext cx="54854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rgbClr val="0070C0"/>
                </a:solidFill>
                <a:latin typeface="Arial Narrow" panose="020B0606020202030204" pitchFamily="34" charset="0"/>
              </a:rPr>
              <a:t>D</a:t>
            </a:r>
            <a:endParaRPr lang="ru-RU" sz="4800" i="1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92271" y="4351731"/>
            <a:ext cx="1097479" cy="54243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6263479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7" grpId="0" animBg="1"/>
      <p:bldP spid="10" grpId="0"/>
      <p:bldP spid="11" grpId="0"/>
      <p:bldP spid="14" grpId="0"/>
      <p:bldP spid="15" grpId="0"/>
      <p:bldP spid="16" grpId="0"/>
      <p:bldP spid="17" grpId="0" animBg="1"/>
      <p:bldP spid="19" grpId="0" animBg="1"/>
      <p:bldP spid="22" grpId="0"/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8632" y="1098885"/>
            <a:ext cx="1283368" cy="128336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4024" y="177968"/>
            <a:ext cx="7902713" cy="166512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0949" y="166938"/>
            <a:ext cx="1390650" cy="13906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72337" y="2382253"/>
            <a:ext cx="2724150" cy="24098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449724" y="2382253"/>
            <a:ext cx="24513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800" dirty="0">
                <a:solidFill>
                  <a:srgbClr val="0070C0"/>
                </a:solidFill>
                <a:latin typeface="Arial Narrow" panose="020B0606020202030204" pitchFamily="34" charset="0"/>
              </a:rPr>
              <a:t>Задача </a:t>
            </a:r>
            <a:r>
              <a:rPr lang="uk-UA" sz="4800" i="1" dirty="0">
                <a:solidFill>
                  <a:srgbClr val="0070C0"/>
                </a:solidFill>
                <a:latin typeface="Arial Narrow" panose="020B0606020202030204" pitchFamily="34" charset="0"/>
              </a:rPr>
              <a:t>9 </a:t>
            </a:r>
            <a:endParaRPr lang="ru-RU" sz="4800" i="1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5625" y="3137172"/>
            <a:ext cx="59663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400" dirty="0">
                <a:solidFill>
                  <a:srgbClr val="0070C0"/>
                </a:solidFill>
                <a:latin typeface="Arial Narrow" panose="020B0606020202030204" pitchFamily="34" charset="0"/>
              </a:rPr>
              <a:t>1)</a:t>
            </a:r>
            <a:endParaRPr lang="ru-RU" sz="4400" i="1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39132" y="3161307"/>
            <a:ext cx="213071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400" i="1" dirty="0">
                <a:solidFill>
                  <a:srgbClr val="0070C0"/>
                </a:solidFill>
                <a:latin typeface="Arial Narrow" panose="020B0606020202030204" pitchFamily="34" charset="0"/>
              </a:rPr>
              <a:t>39 – 10 =</a:t>
            </a:r>
            <a:endParaRPr lang="ru-RU" sz="4400" i="1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82668" y="3161307"/>
            <a:ext cx="70083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400" i="1" dirty="0">
                <a:solidFill>
                  <a:srgbClr val="0070C0"/>
                </a:solidFill>
                <a:latin typeface="Arial Narrow" panose="020B0606020202030204" pitchFamily="34" charset="0"/>
              </a:rPr>
              <a:t>29</a:t>
            </a:r>
            <a:endParaRPr lang="ru-RU" sz="4400" i="1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99307" y="3161307"/>
            <a:ext cx="12330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400" i="1" dirty="0">
                <a:solidFill>
                  <a:srgbClr val="0070C0"/>
                </a:solidFill>
                <a:latin typeface="Arial Narrow" panose="020B0606020202030204" pitchFamily="34" charset="0"/>
              </a:rPr>
              <a:t>(грн)</a:t>
            </a:r>
            <a:endParaRPr lang="ru-RU" sz="4400" i="1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92227" y="3906613"/>
            <a:ext cx="156966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400" i="1" dirty="0">
                <a:solidFill>
                  <a:srgbClr val="0070C0"/>
                </a:solidFill>
                <a:latin typeface="Arial Narrow" panose="020B0606020202030204" pitchFamily="34" charset="0"/>
              </a:rPr>
              <a:t>29 грн</a:t>
            </a:r>
            <a:endParaRPr lang="ru-RU" sz="4400" i="1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6604" y="3857276"/>
            <a:ext cx="3079653" cy="93480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8631946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8632" y="376990"/>
            <a:ext cx="1283368" cy="128336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5609" y="345908"/>
            <a:ext cx="9324000" cy="126142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7359" y="345908"/>
            <a:ext cx="1238250" cy="13144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57925" y="3204849"/>
            <a:ext cx="82907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400" i="1" dirty="0">
                <a:solidFill>
                  <a:srgbClr val="0070C0"/>
                </a:solidFill>
                <a:latin typeface="Arial Narrow" panose="020B0606020202030204" pitchFamily="34" charset="0"/>
              </a:rPr>
              <a:t>15,</a:t>
            </a:r>
            <a:endParaRPr lang="ru-RU" sz="4400" i="1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21965" y="2055906"/>
            <a:ext cx="328808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800" dirty="0">
                <a:solidFill>
                  <a:srgbClr val="0070C0"/>
                </a:solidFill>
                <a:latin typeface="Arial Narrow" panose="020B0606020202030204" pitchFamily="34" charset="0"/>
              </a:rPr>
              <a:t>Завдання </a:t>
            </a:r>
            <a:r>
              <a:rPr lang="uk-UA" sz="4800" i="1" dirty="0">
                <a:solidFill>
                  <a:srgbClr val="0070C0"/>
                </a:solidFill>
                <a:latin typeface="Arial Narrow" panose="020B0606020202030204" pitchFamily="34" charset="0"/>
              </a:rPr>
              <a:t>10 </a:t>
            </a:r>
            <a:endParaRPr lang="ru-RU" sz="4800" i="1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61455" y="3204847"/>
            <a:ext cx="82907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400" i="1" dirty="0">
                <a:solidFill>
                  <a:srgbClr val="0070C0"/>
                </a:solidFill>
                <a:latin typeface="Arial Narrow" panose="020B0606020202030204" pitchFamily="34" charset="0"/>
              </a:rPr>
              <a:t>25,</a:t>
            </a:r>
            <a:endParaRPr lang="ru-RU" sz="4400" i="1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69914" y="3204847"/>
            <a:ext cx="82907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400" i="1" dirty="0">
                <a:solidFill>
                  <a:srgbClr val="0070C0"/>
                </a:solidFill>
                <a:latin typeface="Arial Narrow" panose="020B0606020202030204" pitchFamily="34" charset="0"/>
              </a:rPr>
              <a:t>35,</a:t>
            </a:r>
            <a:endParaRPr lang="ru-RU" sz="4400" i="1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81621" y="3204846"/>
            <a:ext cx="82907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400" i="1" dirty="0">
                <a:solidFill>
                  <a:srgbClr val="0070C0"/>
                </a:solidFill>
                <a:latin typeface="Arial Narrow" panose="020B0606020202030204" pitchFamily="34" charset="0"/>
              </a:rPr>
              <a:t>45,</a:t>
            </a:r>
            <a:endParaRPr lang="ru-RU" sz="4400" i="1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93913" y="2975666"/>
            <a:ext cx="3744758" cy="374475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385151" y="3204846"/>
            <a:ext cx="82907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400" i="1" dirty="0">
                <a:solidFill>
                  <a:srgbClr val="0070C0"/>
                </a:solidFill>
                <a:latin typeface="Arial Narrow" panose="020B0606020202030204" pitchFamily="34" charset="0"/>
              </a:rPr>
              <a:t>55,</a:t>
            </a:r>
            <a:endParaRPr lang="ru-RU" sz="4400" i="1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388681" y="3204846"/>
            <a:ext cx="82907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400" i="1" dirty="0">
                <a:solidFill>
                  <a:srgbClr val="0070C0"/>
                </a:solidFill>
                <a:latin typeface="Arial Narrow" panose="020B0606020202030204" pitchFamily="34" charset="0"/>
              </a:rPr>
              <a:t>65,</a:t>
            </a:r>
            <a:endParaRPr lang="ru-RU" sz="4400" i="1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386932" y="3204846"/>
            <a:ext cx="82907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400" i="1" dirty="0">
                <a:solidFill>
                  <a:srgbClr val="0070C0"/>
                </a:solidFill>
                <a:latin typeface="Arial Narrow" panose="020B0606020202030204" pitchFamily="34" charset="0"/>
              </a:rPr>
              <a:t>75,</a:t>
            </a:r>
            <a:endParaRPr lang="ru-RU" sz="4400" i="1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334996" y="4148813"/>
            <a:ext cx="82907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400" i="1" dirty="0">
                <a:solidFill>
                  <a:srgbClr val="0070C0"/>
                </a:solidFill>
                <a:latin typeface="Arial Narrow" panose="020B0606020202030204" pitchFamily="34" charset="0"/>
              </a:rPr>
              <a:t>85,</a:t>
            </a:r>
            <a:endParaRPr lang="ru-RU" sz="4400" i="1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373375" y="4148813"/>
            <a:ext cx="82907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400" i="1" dirty="0">
                <a:solidFill>
                  <a:srgbClr val="0070C0"/>
                </a:solidFill>
                <a:latin typeface="Arial Narrow" panose="020B0606020202030204" pitchFamily="34" charset="0"/>
              </a:rPr>
              <a:t>95,</a:t>
            </a:r>
            <a:endParaRPr lang="ru-RU" sz="4400" i="1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411754" y="4148813"/>
            <a:ext cx="82907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400" i="1" dirty="0">
                <a:solidFill>
                  <a:srgbClr val="0070C0"/>
                </a:solidFill>
                <a:latin typeface="Arial Narrow" panose="020B0606020202030204" pitchFamily="34" charset="0"/>
              </a:rPr>
              <a:t>51,</a:t>
            </a:r>
            <a:endParaRPr lang="ru-RU" sz="4400" i="1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381621" y="4148813"/>
            <a:ext cx="82907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400" i="1" dirty="0">
                <a:solidFill>
                  <a:srgbClr val="0070C0"/>
                </a:solidFill>
                <a:latin typeface="Arial Narrow" panose="020B0606020202030204" pitchFamily="34" charset="0"/>
              </a:rPr>
              <a:t>52,</a:t>
            </a:r>
            <a:endParaRPr lang="ru-RU" sz="4400" i="1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51468" y="4148812"/>
            <a:ext cx="82907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400" i="1" dirty="0">
                <a:solidFill>
                  <a:srgbClr val="0070C0"/>
                </a:solidFill>
                <a:latin typeface="Arial Narrow" panose="020B0606020202030204" pitchFamily="34" charset="0"/>
              </a:rPr>
              <a:t>53,</a:t>
            </a:r>
            <a:endParaRPr lang="ru-RU" sz="4400" i="1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321315" y="4148812"/>
            <a:ext cx="82907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400" i="1" dirty="0">
                <a:solidFill>
                  <a:srgbClr val="0070C0"/>
                </a:solidFill>
                <a:latin typeface="Arial Narrow" panose="020B0606020202030204" pitchFamily="34" charset="0"/>
              </a:rPr>
              <a:t>54,</a:t>
            </a:r>
            <a:endParaRPr lang="ru-RU" sz="4400" i="1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324066" y="4148811"/>
            <a:ext cx="82907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400" i="1" dirty="0">
                <a:solidFill>
                  <a:srgbClr val="0070C0"/>
                </a:solidFill>
                <a:latin typeface="Arial Narrow" panose="020B0606020202030204" pitchFamily="34" charset="0"/>
              </a:rPr>
              <a:t>56,</a:t>
            </a:r>
            <a:endParaRPr lang="ru-RU" sz="4400" i="1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334996" y="5069269"/>
            <a:ext cx="82907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400" i="1" dirty="0">
                <a:solidFill>
                  <a:srgbClr val="0070C0"/>
                </a:solidFill>
                <a:latin typeface="Arial Narrow" panose="020B0606020202030204" pitchFamily="34" charset="0"/>
              </a:rPr>
              <a:t>57,</a:t>
            </a:r>
            <a:endParaRPr lang="ru-RU" sz="4400" i="1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373374" y="5087567"/>
            <a:ext cx="82907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400" i="1" dirty="0">
                <a:solidFill>
                  <a:srgbClr val="0070C0"/>
                </a:solidFill>
                <a:latin typeface="Arial Narrow" panose="020B0606020202030204" pitchFamily="34" charset="0"/>
              </a:rPr>
              <a:t>58,</a:t>
            </a:r>
            <a:endParaRPr lang="ru-RU" sz="4400" i="1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355487" y="5069268"/>
            <a:ext cx="82907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400" i="1" dirty="0">
                <a:solidFill>
                  <a:srgbClr val="0070C0"/>
                </a:solidFill>
                <a:latin typeface="Arial Narrow" panose="020B0606020202030204" pitchFamily="34" charset="0"/>
              </a:rPr>
              <a:t>59,</a:t>
            </a:r>
            <a:endParaRPr lang="ru-RU" sz="4400" i="1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311548" y="5065793"/>
            <a:ext cx="82907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400" i="1" dirty="0">
                <a:solidFill>
                  <a:srgbClr val="0070C0"/>
                </a:solidFill>
                <a:latin typeface="Arial Narrow" panose="020B0606020202030204" pitchFamily="34" charset="0"/>
              </a:rPr>
              <a:t>50.</a:t>
            </a:r>
            <a:endParaRPr lang="ru-RU" sz="4400" i="1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7471694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6429" y="0"/>
            <a:ext cx="10224584" cy="6804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458686" y="1288033"/>
            <a:ext cx="661851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ü"/>
            </a:pPr>
            <a:r>
              <a:rPr lang="uk-UA" sz="4000" dirty="0">
                <a:solidFill>
                  <a:schemeClr val="bg1"/>
                </a:solidFill>
                <a:latin typeface="Arial Narrow" panose="020B0606020202030204" pitchFamily="34" charset="0"/>
              </a:rPr>
              <a:t>+ і –  чисел в межах 100 без переходу через десяток</a:t>
            </a:r>
            <a:endParaRPr lang="ru-RU" sz="4000" i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58686" y="2724574"/>
            <a:ext cx="66185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ü"/>
            </a:pPr>
            <a:r>
              <a:rPr lang="uk-UA" sz="4000" dirty="0">
                <a:solidFill>
                  <a:schemeClr val="bg1"/>
                </a:solidFill>
                <a:latin typeface="Arial Narrow" panose="020B0606020202030204" pitchFamily="34" charset="0"/>
              </a:rPr>
              <a:t>будую відрізки</a:t>
            </a:r>
            <a:endParaRPr lang="ru-RU" sz="4000" i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58686" y="3545562"/>
            <a:ext cx="66185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ü"/>
            </a:pPr>
            <a:r>
              <a:rPr lang="uk-UA" sz="4000" dirty="0">
                <a:solidFill>
                  <a:schemeClr val="bg1"/>
                </a:solidFill>
                <a:latin typeface="Arial Narrow" panose="020B0606020202030204" pitchFamily="34" charset="0"/>
              </a:rPr>
              <a:t>розв’язую прості задачі</a:t>
            </a:r>
            <a:endParaRPr lang="ru-RU" sz="4000" i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58686" y="4366550"/>
            <a:ext cx="661851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ü"/>
            </a:pPr>
            <a:r>
              <a:rPr lang="uk-UA" sz="4000" dirty="0">
                <a:solidFill>
                  <a:schemeClr val="bg1"/>
                </a:solidFill>
                <a:latin typeface="Arial Narrow" panose="020B0606020202030204" pitchFamily="34" charset="0"/>
              </a:rPr>
              <a:t>розрізняю порядок спадання і зростання </a:t>
            </a:r>
            <a:endParaRPr lang="ru-RU" sz="4000" i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0216534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085" y="0"/>
            <a:ext cx="1029079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98610" y="240630"/>
            <a:ext cx="630974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6600" b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Самооцінювання</a:t>
            </a:r>
            <a:r>
              <a:rPr lang="uk-UA" sz="6600" b="1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728" y="4977644"/>
            <a:ext cx="1671809" cy="1671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5596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65621"/>
            <a:ext cx="3192379" cy="319237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94043" y="199340"/>
            <a:ext cx="1060132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8800" b="1" dirty="0">
                <a:ln w="3175">
                  <a:solidFill>
                    <a:srgbClr val="F200B3"/>
                  </a:solidFill>
                </a:ln>
                <a:solidFill>
                  <a:schemeClr val="bg1">
                    <a:lumMod val="50000"/>
                  </a:schemeClr>
                </a:solidFill>
                <a:latin typeface="CreativeBlock BB" panose="020B0603050302020204" pitchFamily="34" charset="0"/>
              </a:rPr>
              <a:t>Д/з</a:t>
            </a:r>
            <a:endParaRPr lang="ru-RU" sz="8800" b="1" dirty="0">
              <a:ln w="3175">
                <a:solidFill>
                  <a:srgbClr val="F200B3"/>
                </a:solidFill>
              </a:ln>
              <a:solidFill>
                <a:schemeClr val="bg1">
                  <a:lumMod val="50000"/>
                </a:schemeClr>
              </a:solidFill>
              <a:latin typeface="CreativeBlock BB" panose="020B06030503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9905" y="2531713"/>
            <a:ext cx="8486775" cy="7905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2379" y="3649953"/>
            <a:ext cx="8439150" cy="145732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4043" y="2241200"/>
            <a:ext cx="1390650" cy="1371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58519" y="630227"/>
            <a:ext cx="873348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5800" dirty="0">
                <a:solidFill>
                  <a:srgbClr val="0070C0"/>
                </a:solidFill>
                <a:latin typeface="Arial Narrow" panose="020B0606020202030204" pitchFamily="34" charset="0"/>
              </a:rPr>
              <a:t>с. 3 Завдання 7, с.4 Вирази 8</a:t>
            </a:r>
            <a:endParaRPr lang="ru-RU" sz="5800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715185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7765" y="6996"/>
            <a:ext cx="8929396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37" y="0"/>
            <a:ext cx="10301288" cy="68649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741446" y="2509168"/>
            <a:ext cx="61508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5400" dirty="0">
                <a:solidFill>
                  <a:schemeClr val="bg1"/>
                </a:solidFill>
                <a:latin typeface="Fat Freddie CT" panose="02000504020000020004" pitchFamily="50" charset="0"/>
              </a:rPr>
              <a:t>Далі буде…</a:t>
            </a:r>
            <a:endParaRPr lang="ru-RU" sz="5400" dirty="0">
              <a:solidFill>
                <a:schemeClr val="bg1"/>
              </a:solidFill>
              <a:latin typeface="Fat Freddie CT" panose="02000504020000020004" pitchFamily="50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2948" y="2009730"/>
            <a:ext cx="1283368" cy="128336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41446" y="2509168"/>
            <a:ext cx="61508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5400" dirty="0">
                <a:solidFill>
                  <a:schemeClr val="tx1">
                    <a:lumMod val="65000"/>
                    <a:lumOff val="35000"/>
                  </a:schemeClr>
                </a:solidFill>
                <a:latin typeface="Fat Freddie CT" panose="02000504020000020004" pitchFamily="50" charset="0"/>
              </a:rPr>
              <a:t>Далі буде…</a:t>
            </a:r>
            <a:endParaRPr lang="ru-RU" sz="5400" dirty="0">
              <a:solidFill>
                <a:schemeClr val="tx1">
                  <a:lumMod val="65000"/>
                  <a:lumOff val="35000"/>
                </a:schemeClr>
              </a:solidFill>
              <a:latin typeface="Fat Freddie CT" panose="02000504020000020004" pitchFamily="50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3850868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Illustration Vectorielle Des Enfants De Lécole De Vol Vecteurs libres de  droits et plus d'images vectorielles de Crayon - iStoc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6548" y="3449053"/>
            <a:ext cx="3408947" cy="3408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1474" y="5574632"/>
            <a:ext cx="1283368" cy="128336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468854" y="4651302"/>
            <a:ext cx="42230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5400" dirty="0">
                <a:solidFill>
                  <a:schemeClr val="bg1">
                    <a:lumMod val="50000"/>
                  </a:schemeClr>
                </a:solidFill>
                <a:latin typeface="Fat Freddie CT" panose="02000504020000020004" pitchFamily="50" charset="0"/>
              </a:rPr>
              <a:t>Урок 1</a:t>
            </a:r>
            <a:endParaRPr lang="ru-RU" sz="5400" dirty="0">
              <a:solidFill>
                <a:schemeClr val="bg1">
                  <a:lumMod val="50000"/>
                </a:schemeClr>
              </a:solidFill>
              <a:latin typeface="Fat Freddie CT" panose="02000504020000020004" pitchFamily="50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88005" y="129128"/>
            <a:ext cx="9568753" cy="121761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60382" y="1789348"/>
            <a:ext cx="8626289" cy="157858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D8E9F47-49D7-4638-949C-3823C4FAB65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4289" y="5451189"/>
            <a:ext cx="2812560" cy="127768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7482359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8632" y="5574632"/>
            <a:ext cx="1283368" cy="128336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822" y="134854"/>
            <a:ext cx="1390650" cy="139065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36809" y="134854"/>
            <a:ext cx="8458200" cy="17907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628775" y="528638"/>
            <a:ext cx="8586788" cy="13858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09285" y="1925554"/>
            <a:ext cx="4713247" cy="471324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0319960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8632" y="5574632"/>
            <a:ext cx="1283368" cy="128336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822" y="134854"/>
            <a:ext cx="1390650" cy="139065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36809" y="134854"/>
            <a:ext cx="8458200" cy="17907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608221" y="881554"/>
            <a:ext cx="8586788" cy="1044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213811" y="140355"/>
            <a:ext cx="8109786" cy="3882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09285" y="1925554"/>
            <a:ext cx="4713247" cy="471324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1120918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8632" y="5574632"/>
            <a:ext cx="1283368" cy="128336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822" y="134854"/>
            <a:ext cx="1390650" cy="139065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36809" y="134854"/>
            <a:ext cx="8458200" cy="17907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09285" y="1925554"/>
            <a:ext cx="4713247" cy="471324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736809" y="513347"/>
            <a:ext cx="8586788" cy="360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197768" y="140355"/>
            <a:ext cx="8125829" cy="3882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8076078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8632" y="4612106"/>
            <a:ext cx="1283368" cy="128336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5718" y="367215"/>
            <a:ext cx="10188506" cy="90437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038483" y="1271588"/>
            <a:ext cx="300755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800" dirty="0">
                <a:solidFill>
                  <a:srgbClr val="0070C0"/>
                </a:solidFill>
                <a:latin typeface="Arial Narrow" panose="020B0606020202030204" pitchFamily="34" charset="0"/>
              </a:rPr>
              <a:t>Завдання </a:t>
            </a:r>
            <a:r>
              <a:rPr lang="uk-UA" sz="4800" i="1" dirty="0">
                <a:solidFill>
                  <a:srgbClr val="0070C0"/>
                </a:solidFill>
                <a:latin typeface="Arial Narrow" panose="020B0606020202030204" pitchFamily="34" charset="0"/>
              </a:rPr>
              <a:t>2 </a:t>
            </a:r>
            <a:endParaRPr lang="ru-RU" sz="4800" i="1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70167" y="2175961"/>
            <a:ext cx="88678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800" i="1" dirty="0">
                <a:solidFill>
                  <a:srgbClr val="0070C0"/>
                </a:solidFill>
                <a:latin typeface="Arial Narrow" panose="020B0606020202030204" pitchFamily="34" charset="0"/>
              </a:rPr>
              <a:t>81,</a:t>
            </a:r>
            <a:endParaRPr lang="ru-RU" sz="4800" i="1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41769" y="2175961"/>
            <a:ext cx="88678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800" i="1" dirty="0">
                <a:solidFill>
                  <a:srgbClr val="0070C0"/>
                </a:solidFill>
                <a:latin typeface="Arial Narrow" panose="020B0606020202030204" pitchFamily="34" charset="0"/>
              </a:rPr>
              <a:t>45,</a:t>
            </a:r>
            <a:endParaRPr lang="ru-RU" sz="4800" i="1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13371" y="2175960"/>
            <a:ext cx="88678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800" i="1" dirty="0">
                <a:solidFill>
                  <a:srgbClr val="0070C0"/>
                </a:solidFill>
                <a:latin typeface="Arial Narrow" panose="020B0606020202030204" pitchFamily="34" charset="0"/>
              </a:rPr>
              <a:t>39,</a:t>
            </a:r>
            <a:endParaRPr lang="ru-RU" sz="4800" i="1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84973" y="2175960"/>
            <a:ext cx="88678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800" i="1" dirty="0">
                <a:solidFill>
                  <a:srgbClr val="0070C0"/>
                </a:solidFill>
                <a:latin typeface="Arial Narrow" panose="020B0606020202030204" pitchFamily="34" charset="0"/>
              </a:rPr>
              <a:t>37,</a:t>
            </a:r>
            <a:endParaRPr lang="ru-RU" sz="4800" i="1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56575" y="2175960"/>
            <a:ext cx="88678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800" i="1" dirty="0">
                <a:solidFill>
                  <a:srgbClr val="0070C0"/>
                </a:solidFill>
                <a:latin typeface="Arial Narrow" panose="020B0606020202030204" pitchFamily="34" charset="0"/>
              </a:rPr>
              <a:t>25,</a:t>
            </a:r>
            <a:endParaRPr lang="ru-RU" sz="4800" i="1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28177" y="2175960"/>
            <a:ext cx="88678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800" i="1" dirty="0">
                <a:solidFill>
                  <a:srgbClr val="0070C0"/>
                </a:solidFill>
                <a:latin typeface="Arial Narrow" panose="020B0606020202030204" pitchFamily="34" charset="0"/>
              </a:rPr>
              <a:t>23,</a:t>
            </a:r>
            <a:endParaRPr lang="ru-RU" sz="4800" i="1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299779" y="2175960"/>
            <a:ext cx="6062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800" i="1" dirty="0">
                <a:solidFill>
                  <a:srgbClr val="0070C0"/>
                </a:solidFill>
                <a:latin typeface="Arial Narrow" panose="020B0606020202030204" pitchFamily="34" charset="0"/>
              </a:rPr>
              <a:t>7.</a:t>
            </a:r>
            <a:endParaRPr lang="ru-RU" sz="4800" i="1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2908232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8632" y="4002506"/>
            <a:ext cx="1283368" cy="128336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379" y="303796"/>
            <a:ext cx="6231473" cy="176763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5379" y="2100846"/>
            <a:ext cx="2426368" cy="77487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71824" y="0"/>
            <a:ext cx="5020176" cy="414286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93908" y="3014407"/>
            <a:ext cx="300755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800" dirty="0">
                <a:solidFill>
                  <a:srgbClr val="0070C0"/>
                </a:solidFill>
                <a:latin typeface="Arial Narrow" panose="020B0606020202030204" pitchFamily="34" charset="0"/>
              </a:rPr>
              <a:t>Завдання </a:t>
            </a:r>
            <a:r>
              <a:rPr lang="uk-UA" sz="4800" i="1" dirty="0">
                <a:solidFill>
                  <a:srgbClr val="0070C0"/>
                </a:solidFill>
                <a:latin typeface="Arial Narrow" panose="020B0606020202030204" pitchFamily="34" charset="0"/>
              </a:rPr>
              <a:t>3 </a:t>
            </a:r>
            <a:endParaRPr lang="ru-RU" sz="4800" i="1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8054" y="4221339"/>
            <a:ext cx="24609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800" i="1" dirty="0">
                <a:solidFill>
                  <a:srgbClr val="0070C0"/>
                </a:solidFill>
                <a:latin typeface="Arial Narrow" panose="020B0606020202030204" pitchFamily="34" charset="0"/>
              </a:rPr>
              <a:t>30 + 40 = </a:t>
            </a:r>
            <a:endParaRPr lang="ru-RU" sz="4800" i="1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25379" y="3170837"/>
            <a:ext cx="485274" cy="50280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996003" y="3170837"/>
            <a:ext cx="485274" cy="50280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463514" y="3170837"/>
            <a:ext cx="485274" cy="50280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934138" y="3170837"/>
            <a:ext cx="485274" cy="50280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2940096" y="4221339"/>
            <a:ext cx="74571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800" i="1" dirty="0">
                <a:solidFill>
                  <a:srgbClr val="0070C0"/>
                </a:solidFill>
                <a:latin typeface="Arial Narrow" panose="020B0606020202030204" pitchFamily="34" charset="0"/>
              </a:rPr>
              <a:t>70</a:t>
            </a:r>
            <a:endParaRPr lang="ru-RU" sz="4800" i="1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638140" y="4636837"/>
            <a:ext cx="197522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8000" dirty="0">
                <a:solidFill>
                  <a:srgbClr val="0070C0"/>
                </a:solidFill>
                <a:latin typeface="UA Propisi" panose="02000508030000020003" pitchFamily="2" charset="0"/>
              </a:rPr>
              <a:t>Буча</a:t>
            </a:r>
            <a:endParaRPr lang="ru-RU" sz="8000" dirty="0">
              <a:solidFill>
                <a:srgbClr val="0070C0"/>
              </a:solidFill>
              <a:latin typeface="UA Propisi" panose="02000508030000020003" pitchFamily="2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84558" y="3202922"/>
            <a:ext cx="432000" cy="41806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20291" y="5052336"/>
            <a:ext cx="21659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800" i="1" dirty="0">
                <a:solidFill>
                  <a:srgbClr val="0070C0"/>
                </a:solidFill>
                <a:latin typeface="Arial Narrow" panose="020B0606020202030204" pitchFamily="34" charset="0"/>
              </a:rPr>
              <a:t>29 – 9 = </a:t>
            </a:r>
            <a:endParaRPr lang="ru-RU" sz="4800" i="1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78888" y="5055568"/>
            <a:ext cx="74571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800" i="1" dirty="0">
                <a:solidFill>
                  <a:srgbClr val="0070C0"/>
                </a:solidFill>
                <a:latin typeface="Arial Narrow" panose="020B0606020202030204" pitchFamily="34" charset="0"/>
              </a:rPr>
              <a:t>20</a:t>
            </a:r>
            <a:endParaRPr lang="ru-RU" sz="4800" i="1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61930" y="3249312"/>
            <a:ext cx="432000" cy="354855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5098136" y="4221339"/>
            <a:ext cx="244650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800" i="1" dirty="0">
                <a:solidFill>
                  <a:srgbClr val="0070C0"/>
                </a:solidFill>
                <a:latin typeface="Arial Narrow" panose="020B0606020202030204" pitchFamily="34" charset="0"/>
              </a:rPr>
              <a:t>45 – 40 = </a:t>
            </a:r>
            <a:endParaRPr lang="ru-RU" sz="4800" i="1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400178" y="4221339"/>
            <a:ext cx="4651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800" i="1" dirty="0">
                <a:solidFill>
                  <a:srgbClr val="0070C0"/>
                </a:solidFill>
                <a:latin typeface="Arial Narrow" panose="020B0606020202030204" pitchFamily="34" charset="0"/>
              </a:rPr>
              <a:t>5</a:t>
            </a:r>
            <a:endParaRPr lang="ru-RU" sz="4800" i="1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8705" y="3021509"/>
            <a:ext cx="623864" cy="65375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5055064" y="5012771"/>
            <a:ext cx="244650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800" i="1" dirty="0">
                <a:solidFill>
                  <a:srgbClr val="0070C0"/>
                </a:solidFill>
                <a:latin typeface="Arial Narrow" panose="020B0606020202030204" pitchFamily="34" charset="0"/>
              </a:rPr>
              <a:t>70 – 20 = </a:t>
            </a:r>
            <a:endParaRPr lang="ru-RU" sz="4800" i="1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341860" y="5012772"/>
            <a:ext cx="74571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800" i="1" dirty="0">
                <a:solidFill>
                  <a:srgbClr val="0070C0"/>
                </a:solidFill>
                <a:latin typeface="Arial Narrow" panose="020B0606020202030204" pitchFamily="34" charset="0"/>
              </a:rPr>
              <a:t>50</a:t>
            </a:r>
            <a:endParaRPr lang="ru-RU" sz="4800" i="1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23795" y="3265171"/>
            <a:ext cx="401830" cy="59530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412402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  <p:bldP spid="9" grpId="0" animBg="1"/>
      <p:bldP spid="10" grpId="0" animBg="1"/>
      <p:bldP spid="11" grpId="0" animBg="1"/>
      <p:bldP spid="12" grpId="0"/>
      <p:bldP spid="13" grpId="0"/>
      <p:bldP spid="16" grpId="0"/>
      <p:bldP spid="17" grpId="0"/>
      <p:bldP spid="19" grpId="0"/>
      <p:bldP spid="20" grpId="0"/>
      <p:bldP spid="22" grpId="0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8632" y="3328737"/>
            <a:ext cx="1283368" cy="128336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906" y="150896"/>
            <a:ext cx="1390650" cy="139065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45556" y="373229"/>
            <a:ext cx="1101062" cy="94598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45556" y="256422"/>
            <a:ext cx="10224000" cy="118028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5412" y="2087513"/>
            <a:ext cx="3181350" cy="8001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4462" y="3328737"/>
            <a:ext cx="3162300" cy="84772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60398" y="2087513"/>
            <a:ext cx="4705350" cy="8382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260398" y="3328737"/>
            <a:ext cx="4762500" cy="86677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05412" y="4586969"/>
            <a:ext cx="3152775" cy="79057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260398" y="4586968"/>
            <a:ext cx="3143250" cy="7905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1778951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8632" y="2350169"/>
            <a:ext cx="1283368" cy="128336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8603" y="284997"/>
            <a:ext cx="10510029" cy="195287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95344" y="2350169"/>
            <a:ext cx="24400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800" dirty="0">
                <a:solidFill>
                  <a:srgbClr val="0070C0"/>
                </a:solidFill>
                <a:latin typeface="Arial Narrow" panose="020B0606020202030204" pitchFamily="34" charset="0"/>
              </a:rPr>
              <a:t>Вирази </a:t>
            </a:r>
            <a:r>
              <a:rPr lang="uk-UA" sz="4800" i="1" dirty="0">
                <a:solidFill>
                  <a:srgbClr val="0070C0"/>
                </a:solidFill>
                <a:latin typeface="Arial Narrow" panose="020B0606020202030204" pitchFamily="34" charset="0"/>
              </a:rPr>
              <a:t>5 </a:t>
            </a:r>
            <a:endParaRPr lang="ru-RU" sz="4800" i="1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5708" y="3218038"/>
            <a:ext cx="214353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400" i="1" dirty="0">
                <a:solidFill>
                  <a:srgbClr val="0070C0"/>
                </a:solidFill>
                <a:latin typeface="Arial Narrow" panose="020B0606020202030204" pitchFamily="34" charset="0"/>
              </a:rPr>
              <a:t>40 + 20 =</a:t>
            </a:r>
            <a:endParaRPr lang="ru-RU" sz="4400" i="1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19244" y="3218038"/>
            <a:ext cx="70083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400" i="1" dirty="0">
                <a:solidFill>
                  <a:srgbClr val="0070C0"/>
                </a:solidFill>
                <a:latin typeface="Arial Narrow" panose="020B0606020202030204" pitchFamily="34" charset="0"/>
              </a:rPr>
              <a:t>60</a:t>
            </a:r>
            <a:endParaRPr lang="ru-RU" sz="4400" i="1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5708" y="3987479"/>
            <a:ext cx="188545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400" i="1" dirty="0">
                <a:solidFill>
                  <a:srgbClr val="0070C0"/>
                </a:solidFill>
                <a:latin typeface="Arial Narrow" panose="020B0606020202030204" pitchFamily="34" charset="0"/>
              </a:rPr>
              <a:t>34 + 2 =</a:t>
            </a:r>
            <a:endParaRPr lang="ru-RU" sz="4400" i="1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13044" y="3987479"/>
            <a:ext cx="70083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400" i="1" dirty="0">
                <a:solidFill>
                  <a:srgbClr val="0070C0"/>
                </a:solidFill>
                <a:latin typeface="Arial Narrow" panose="020B0606020202030204" pitchFamily="34" charset="0"/>
              </a:rPr>
              <a:t>36</a:t>
            </a:r>
            <a:endParaRPr lang="ru-RU" sz="4400" i="1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5708" y="4756920"/>
            <a:ext cx="214353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400" i="1" dirty="0">
                <a:solidFill>
                  <a:srgbClr val="0070C0"/>
                </a:solidFill>
                <a:latin typeface="Arial Narrow" panose="020B0606020202030204" pitchFamily="34" charset="0"/>
              </a:rPr>
              <a:t>73 + 10 =</a:t>
            </a:r>
            <a:endParaRPr lang="ru-RU" sz="4400" i="1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19244" y="4756920"/>
            <a:ext cx="70083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400" i="1" dirty="0">
                <a:solidFill>
                  <a:srgbClr val="0070C0"/>
                </a:solidFill>
                <a:latin typeface="Arial Narrow" panose="020B0606020202030204" pitchFamily="34" charset="0"/>
              </a:rPr>
              <a:t>83</a:t>
            </a:r>
            <a:endParaRPr lang="ru-RU" sz="4400" i="1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5708" y="5526361"/>
            <a:ext cx="188545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400" i="1" dirty="0">
                <a:solidFill>
                  <a:srgbClr val="0070C0"/>
                </a:solidFill>
                <a:latin typeface="Arial Narrow" panose="020B0606020202030204" pitchFamily="34" charset="0"/>
              </a:rPr>
              <a:t>3 + 72 =</a:t>
            </a:r>
            <a:endParaRPr lang="ru-RU" sz="4400" i="1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61161" y="5526361"/>
            <a:ext cx="70083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400" i="1" dirty="0">
                <a:solidFill>
                  <a:srgbClr val="0070C0"/>
                </a:solidFill>
                <a:latin typeface="Arial Narrow" panose="020B0606020202030204" pitchFamily="34" charset="0"/>
              </a:rPr>
              <a:t>75</a:t>
            </a:r>
            <a:endParaRPr lang="ru-RU" sz="4400" i="1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62780" y="3218038"/>
            <a:ext cx="187262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400" i="1" dirty="0">
                <a:solidFill>
                  <a:srgbClr val="0070C0"/>
                </a:solidFill>
                <a:latin typeface="Arial Narrow" panose="020B0606020202030204" pitchFamily="34" charset="0"/>
              </a:rPr>
              <a:t>29 – 9 =</a:t>
            </a:r>
            <a:endParaRPr lang="ru-RU" sz="4400" i="1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690114" y="3218038"/>
            <a:ext cx="70083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400" i="1" dirty="0">
                <a:solidFill>
                  <a:srgbClr val="0070C0"/>
                </a:solidFill>
                <a:latin typeface="Arial Narrow" panose="020B0606020202030204" pitchFamily="34" charset="0"/>
              </a:rPr>
              <a:t>20</a:t>
            </a:r>
            <a:endParaRPr lang="ru-RU" sz="4400" i="1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862780" y="4024351"/>
            <a:ext cx="213071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400" i="1" dirty="0">
                <a:solidFill>
                  <a:srgbClr val="0070C0"/>
                </a:solidFill>
                <a:latin typeface="Arial Narrow" panose="020B0606020202030204" pitchFamily="34" charset="0"/>
              </a:rPr>
              <a:t>50 – 30 =</a:t>
            </a:r>
            <a:endParaRPr lang="ru-RU" sz="4400" i="1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006316" y="4024351"/>
            <a:ext cx="70083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400" i="1" dirty="0">
                <a:solidFill>
                  <a:srgbClr val="0070C0"/>
                </a:solidFill>
                <a:latin typeface="Arial Narrow" panose="020B0606020202030204" pitchFamily="34" charset="0"/>
              </a:rPr>
              <a:t>20</a:t>
            </a:r>
            <a:endParaRPr lang="ru-RU" sz="4400" i="1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862780" y="4756920"/>
            <a:ext cx="213071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400" i="1" dirty="0">
                <a:solidFill>
                  <a:srgbClr val="0070C0"/>
                </a:solidFill>
                <a:latin typeface="Arial Narrow" panose="020B0606020202030204" pitchFamily="34" charset="0"/>
              </a:rPr>
              <a:t>87 – 80 =</a:t>
            </a:r>
            <a:endParaRPr lang="ru-RU" sz="4400" i="1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948197" y="4756920"/>
            <a:ext cx="4427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400" i="1" dirty="0">
                <a:solidFill>
                  <a:srgbClr val="0070C0"/>
                </a:solidFill>
                <a:latin typeface="Arial Narrow" panose="020B0606020202030204" pitchFamily="34" charset="0"/>
              </a:rPr>
              <a:t>7</a:t>
            </a:r>
            <a:endParaRPr lang="ru-RU" sz="4400" i="1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862780" y="5527149"/>
            <a:ext cx="187262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400" i="1" dirty="0">
                <a:solidFill>
                  <a:srgbClr val="0070C0"/>
                </a:solidFill>
                <a:latin typeface="Arial Narrow" panose="020B0606020202030204" pitchFamily="34" charset="0"/>
              </a:rPr>
              <a:t>47 – 5 =</a:t>
            </a:r>
            <a:endParaRPr lang="ru-RU" sz="4400" i="1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736626" y="5526361"/>
            <a:ext cx="70083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400" i="1" dirty="0">
                <a:solidFill>
                  <a:srgbClr val="0070C0"/>
                </a:solidFill>
                <a:latin typeface="Arial Narrow" panose="020B0606020202030204" pitchFamily="34" charset="0"/>
              </a:rPr>
              <a:t>42</a:t>
            </a:r>
            <a:endParaRPr lang="ru-RU" sz="4400" i="1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4536091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9.2|12.9|1.4|2.1|3|2.4|4.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7|11.3|9.4|1.8|1.5|1.9|1.7|1.6|4.5|9.4|2|22|1.2|1.1|1.2|5.4|1.1|1.1|1.3|5.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4|29.1|7.6|5.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6|8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1.4|0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8|3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1|45.9|12.7|30.8|3.1|12|4.8|2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3|1.4|14.8|2.3|9.3|4.9|1.9|8.1|4.3|1.3|5.2|3.7|1.9|8.2|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7|12.1|8.2|15.2|12.8|10.2|7.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8|24.7|2.7|1.3|2.4|1.3|2.5|1|2.6|5.3|1.7|1.8|1.1|1.3|2.1|1.1|1.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7|24.1|12.1|8.9|5|2.2|3.8|1.9|3.4|0.6|3.2|31.9|2.6|2.2|5|3.2|5.8|2.8|1.3|2.7|2.1|3.4|1.2|2.2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378</TotalTime>
  <Words>191</Words>
  <Application>Microsoft Office PowerPoint</Application>
  <PresentationFormat>Широкий екран</PresentationFormat>
  <Paragraphs>78</Paragraphs>
  <Slides>16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16</vt:i4>
      </vt:variant>
    </vt:vector>
  </HeadingPairs>
  <TitlesOfParts>
    <vt:vector size="25" baseType="lpstr">
      <vt:lpstr>Arial</vt:lpstr>
      <vt:lpstr>Arial Narrow</vt:lpstr>
      <vt:lpstr>Calibri</vt:lpstr>
      <vt:lpstr>Calibri Light</vt:lpstr>
      <vt:lpstr>CreativeBlock BB</vt:lpstr>
      <vt:lpstr>Fat Freddie CT</vt:lpstr>
      <vt:lpstr>UA Propisi</vt:lpstr>
      <vt:lpstr>Wingdings</vt:lpstr>
      <vt:lpstr>Тема Office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Win10</cp:lastModifiedBy>
  <cp:revision>30</cp:revision>
  <dcterms:created xsi:type="dcterms:W3CDTF">2024-08-14T13:23:04Z</dcterms:created>
  <dcterms:modified xsi:type="dcterms:W3CDTF">2024-12-17T17:58:09Z</dcterms:modified>
</cp:coreProperties>
</file>