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76" r:id="rId4"/>
    <p:sldId id="277" r:id="rId5"/>
    <p:sldId id="278" r:id="rId6"/>
    <p:sldId id="279" r:id="rId7"/>
    <p:sldId id="280" r:id="rId8"/>
    <p:sldId id="259" r:id="rId9"/>
    <p:sldId id="281" r:id="rId10"/>
    <p:sldId id="282" r:id="rId11"/>
    <p:sldId id="283" r:id="rId12"/>
    <p:sldId id="284" r:id="rId13"/>
    <p:sldId id="285" r:id="rId14"/>
    <p:sldId id="286" r:id="rId15"/>
    <p:sldId id="260" r:id="rId16"/>
    <p:sldId id="261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9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AE676-92EF-4551-8E26-D4E10FF163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12CF4E0-6103-41DA-9731-6A162BD83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069613D-5EAF-4783-A768-32C89CB1B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788250-38BB-403B-8988-574565636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68F13F-95B7-44C2-98EB-6F85BAF70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497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640014-4007-4CDF-A492-A3638BFE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6A4E108-CB92-423B-AD5D-E41EF3CF3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4B79BE-98BB-4FEF-B008-B937FD5A7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6A5CF93-9712-43DA-AE99-1A64F435D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FE1804E-5F84-471E-B374-EBFA9C98F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4801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C2CFA3F-78FB-4E1C-8642-366BDA7E92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AA44B95-C043-4091-8BFA-AA3B44651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8C459FC-B9CA-43AF-969E-B999B0FE3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F0C51A-4536-443C-AF92-075EA81A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E716340-EBC0-49E1-B9A5-9A2ACDD4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735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80C28C-D33C-4581-9B59-5C34D3EC8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7A69F1-F095-4EF6-93D5-FFFE7B7CF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8484C4-62DA-4E4D-9CD2-DBD6B3B5F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421A3FF-EDA9-44E0-981E-AC1913634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223AD9C-D0C4-4BEA-9780-9DAC6BA4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757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C17753-52D2-4D23-BB02-2D1D30541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F7DF504-02E4-4DD0-81C8-A4A2BE853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78A82D9-B2F7-4C91-9035-290FB1C05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C047A9-2855-4ACB-88F1-A02EAE44E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598202-92F9-4561-9675-5101AE8E7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9821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AE8411-FD23-4BA3-BA74-7AD3EF409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0192985-CB06-44EE-B05A-000F93C960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2418EF5-40B5-46CC-8CC7-EB41F9FD2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C65FC2C-C150-4F09-A996-6C34F3BA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65715AC-5599-4E45-A724-EA644A8CF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2B5C042-64CC-45D1-AD8B-6C21CBBC1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284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BF5377-53EF-4CB1-8904-6FA26BF5A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E17F2F3-94DB-4CF5-8DEC-E168BFEF6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2B921FA-5B66-4BB5-8476-78A8AB017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C307739-FAA2-4AE0-A794-2344E1E456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FB6A228-79F6-4212-91A2-FB3F7D76A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9C8EC583-6924-43BB-9600-2F18CDD12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8B91F6F-CB66-492B-8912-CC99A2F05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F491622-AF47-450D-A90E-799E486E6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6984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6C328-4F39-4AFA-9F81-CDD668292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F9C3AA-2419-455C-BE5D-BE6B7AF88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136E99C-C427-4BB6-88A5-FA7F90EE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4EC846A-C611-4D1B-AB11-EB4B31C2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6982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317C1F9-A9BE-47A3-96D7-E741921F1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25C139D-876C-4E3B-B8CD-CD7C411FC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8324CD7-E3AF-4772-B1A9-83AF05882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0227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ECB96-5C04-4AA6-84E7-E97A96266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A022256-F0F2-45C3-AA67-EA2B87DDE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72CEC8E-C787-49D7-995C-09BB7EE2BB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730F57A-5912-4444-8F62-8DE2C3D0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C06021-533E-46A8-9126-0AD49C131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B9F0E12-BE28-4C92-8DB2-EA633415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8170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4E2C3-39F6-4F5B-BBF2-EE7A43E95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391510A-AA9C-4431-9F95-0F5F93335C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E9414EB-B717-47FE-AFCE-1F65D05E91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2C5FFA-B6AB-45C3-8298-ADBFA552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2292335-AC3F-4BB7-A7BB-F22F7B8BF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E24AE54-9A01-4CC6-85BF-CF02E60E7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3257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C35F44C-3200-463F-8570-CFD05F79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BBA17A4-EFD0-4C31-82B1-FA5FBBA2C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5FC5E2B-6BCF-4268-AA50-2C441D35B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A3BDE-9F47-4B1F-AE56-D7DDCFD01A5F}" type="datetimeFigureOut">
              <a:rPr lang="uk-UA" smtClean="0"/>
              <a:t>13.11.2025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34D1393-5A68-43A9-985A-CA8B78DF41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8894C66-D308-45A5-8C8A-475910ACAB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2C155-5491-44F0-A68C-72E5830E1FA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536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5" Type="http://schemas.openxmlformats.org/officeDocument/2006/relationships/image" Target="../media/image8.jpe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5" Type="http://schemas.openxmlformats.org/officeDocument/2006/relationships/image" Target="../media/image11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273836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6CD30E-A3D6-4138-857C-6ADDF12213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"/>
          <a:stretch/>
        </p:blipFill>
        <p:spPr>
          <a:xfrm>
            <a:off x="-432964" y="0"/>
            <a:ext cx="5265983" cy="7217139"/>
          </a:xfrm>
          <a:prstGeom prst="rect">
            <a:avLst/>
          </a:prstGeom>
        </p:spPr>
      </p:pic>
      <p:pic>
        <p:nvPicPr>
          <p:cNvPr id="5128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0D08E8C4-1D50-446F-B84E-A493E7FA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74" y="1"/>
            <a:ext cx="7345926" cy="716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04CE09-0240-4D91-ACC9-20B735F1E7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13459">
            <a:off x="3834215" y="1873338"/>
            <a:ext cx="3920944" cy="15167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957CA55-1489-4A1D-A86E-18FA12061A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7921" y="557492"/>
            <a:ext cx="1859527" cy="15167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39CB25-7DA8-4E74-B1AC-FCF1B2CECE92}"/>
              </a:ext>
            </a:extLst>
          </p:cNvPr>
          <p:cNvSpPr txBox="1"/>
          <p:nvPr/>
        </p:nvSpPr>
        <p:spPr>
          <a:xfrm rot="19721822">
            <a:off x="4597760" y="757062"/>
            <a:ext cx="17867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Квіз</a:t>
            </a:r>
            <a:endParaRPr lang="uk-UA" sz="4400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3EC8B2-F625-4301-82A2-2F4CBFCF5115}"/>
              </a:ext>
            </a:extLst>
          </p:cNvPr>
          <p:cNvSpPr txBox="1"/>
          <p:nvPr/>
        </p:nvSpPr>
        <p:spPr>
          <a:xfrm rot="20037718">
            <a:off x="4683335" y="2079903"/>
            <a:ext cx="2511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3A3E233-4D57-4BDD-A405-7952E952B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13459">
            <a:off x="4135528" y="3647905"/>
            <a:ext cx="3920944" cy="15167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4ECB83-C86E-4C9C-B0FA-327AFF591E35}"/>
              </a:ext>
            </a:extLst>
          </p:cNvPr>
          <p:cNvSpPr txBox="1"/>
          <p:nvPr/>
        </p:nvSpPr>
        <p:spPr>
          <a:xfrm rot="20102605">
            <a:off x="4655003" y="3923619"/>
            <a:ext cx="29008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 брехня?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6" y="-1"/>
            <a:ext cx="12118454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37096" y="472503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Picture 2" descr="Новорічні цифри — rozumnyky.com.ua">
            <a:extLst>
              <a:ext uri="{FF2B5EF4-FFF2-40B4-BE49-F238E27FC236}">
                <a16:creationId xmlns:a16="http://schemas.microsoft.com/office/drawing/2014/main" id="{A0836118-A016-4147-B9B4-F73FCA9B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1" t="4333" r="33848" b="74075"/>
          <a:stretch/>
        </p:blipFill>
        <p:spPr bwMode="auto">
          <a:xfrm>
            <a:off x="565184" y="534793"/>
            <a:ext cx="1427544" cy="1598172"/>
          </a:xfrm>
          <a:prstGeom prst="roundRect">
            <a:avLst>
              <a:gd name="adj" fmla="val 16667"/>
            </a:avLst>
          </a:prstGeom>
          <a:ln w="28575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: скошений 7">
            <a:extLst>
              <a:ext uri="{FF2B5EF4-FFF2-40B4-BE49-F238E27FC236}">
                <a16:creationId xmlns:a16="http://schemas.microsoft.com/office/drawing/2014/main" id="{A4F6106A-F7A5-47E4-B8C2-67F8B3772AA8}"/>
              </a:ext>
            </a:extLst>
          </p:cNvPr>
          <p:cNvSpPr/>
          <p:nvPr/>
        </p:nvSpPr>
        <p:spPr>
          <a:xfrm>
            <a:off x="2700261" y="4422074"/>
            <a:ext cx="9157252" cy="24876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перекладі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давньослов’янської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мови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слово «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ялинка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означає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вічнозелена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5BF7735-A63D-4A41-B816-41F4A574F14E}"/>
              </a:ext>
            </a:extLst>
          </p:cNvPr>
          <p:cNvSpPr/>
          <p:nvPr/>
        </p:nvSpPr>
        <p:spPr>
          <a:xfrm>
            <a:off x="4109211" y="2801840"/>
            <a:ext cx="6339351" cy="1569660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</a:t>
            </a:r>
            <a:r>
              <a:rPr lang="uk-UA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ПРАВДА</a:t>
            </a:r>
          </a:p>
        </p:txBody>
      </p:sp>
      <p:sp>
        <p:nvSpPr>
          <p:cNvPr id="2" name="Блок-схема: перфострічка 1">
            <a:extLst>
              <a:ext uri="{FF2B5EF4-FFF2-40B4-BE49-F238E27FC236}">
                <a16:creationId xmlns:a16="http://schemas.microsoft.com/office/drawing/2014/main" id="{9E5CD799-F720-4257-A780-123E167A2C5C}"/>
              </a:ext>
            </a:extLst>
          </p:cNvPr>
          <p:cNvSpPr/>
          <p:nvPr/>
        </p:nvSpPr>
        <p:spPr>
          <a:xfrm>
            <a:off x="4070659" y="833321"/>
            <a:ext cx="4943061" cy="183686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uk-UA" b="1">
              <a:ln>
                <a:solidFill>
                  <a:srgbClr val="00B050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8F7ABCA6-EC9C-4610-868E-F385E90F214B}"/>
              </a:ext>
            </a:extLst>
          </p:cNvPr>
          <p:cNvSpPr/>
          <p:nvPr/>
        </p:nvSpPr>
        <p:spPr>
          <a:xfrm rot="21040662">
            <a:off x="4444189" y="1178972"/>
            <a:ext cx="450956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6600" b="1" i="1" cap="none" spc="0" dirty="0">
                <a:ln/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КОЛЮЧА</a:t>
            </a:r>
          </a:p>
        </p:txBody>
      </p:sp>
      <p:pic>
        <p:nvPicPr>
          <p:cNvPr id="4" name="Picture 2" descr="Розвага &quot;Прощання з ялинкою&quot; | svetlachok">
            <a:extLst>
              <a:ext uri="{FF2B5EF4-FFF2-40B4-BE49-F238E27FC236}">
                <a16:creationId xmlns:a16="http://schemas.microsoft.com/office/drawing/2014/main" id="{17B83C2A-75B0-40F2-8F1A-ED46E8AE1C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03" y="1509881"/>
            <a:ext cx="2903262" cy="288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7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" y="0"/>
            <a:ext cx="12175584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37096" y="472503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кутник: скошений 10">
            <a:extLst>
              <a:ext uri="{FF2B5EF4-FFF2-40B4-BE49-F238E27FC236}">
                <a16:creationId xmlns:a16="http://schemas.microsoft.com/office/drawing/2014/main" id="{C3B792A5-35CD-426C-B92A-83355E4CE6ED}"/>
              </a:ext>
            </a:extLst>
          </p:cNvPr>
          <p:cNvSpPr/>
          <p:nvPr/>
        </p:nvSpPr>
        <p:spPr>
          <a:xfrm>
            <a:off x="2797652" y="3886732"/>
            <a:ext cx="9157252" cy="24876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Гірськолижний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спорт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дебютував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зимових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Олімпійський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іграх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1936 року.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2" descr="Новорічні цифри — rozumnyky.com.ua">
            <a:extLst>
              <a:ext uri="{FF2B5EF4-FFF2-40B4-BE49-F238E27FC236}">
                <a16:creationId xmlns:a16="http://schemas.microsoft.com/office/drawing/2014/main" id="{6D6706D9-F153-4C7A-9D5D-BF86264D2C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2" t="1250" r="1593" b="74075"/>
          <a:stretch/>
        </p:blipFill>
        <p:spPr bwMode="auto">
          <a:xfrm>
            <a:off x="144331" y="224073"/>
            <a:ext cx="1472274" cy="1689363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05A509-87FA-4E28-9EF2-0D085CC4E3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3974" y="2233318"/>
            <a:ext cx="5614903" cy="1646063"/>
          </a:xfrm>
          <a:prstGeom prst="rect">
            <a:avLst/>
          </a:prstGeom>
        </p:spPr>
      </p:pic>
      <p:pic>
        <p:nvPicPr>
          <p:cNvPr id="2052" name="Picture 4" descr="Гірськолижний Драгобрат - Oleni Ski Club">
            <a:extLst>
              <a:ext uri="{FF2B5EF4-FFF2-40B4-BE49-F238E27FC236}">
                <a16:creationId xmlns:a16="http://schemas.microsoft.com/office/drawing/2014/main" id="{A4C30BE1-B9DA-46AE-A326-0EA9B9D511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84" y="843929"/>
            <a:ext cx="3437923" cy="343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Гірськолижний Драгобрат - Oleni Ski Club">
            <a:extLst>
              <a:ext uri="{FF2B5EF4-FFF2-40B4-BE49-F238E27FC236}">
                <a16:creationId xmlns:a16="http://schemas.microsoft.com/office/drawing/2014/main" id="{65EF2E8C-C699-45CB-9DD8-4B5E0A6DCB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443" y="931590"/>
            <a:ext cx="3155461" cy="3155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88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37096" y="472503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 descr="Новорічні цифри — rozumnyky.com.ua">
            <a:extLst>
              <a:ext uri="{FF2B5EF4-FFF2-40B4-BE49-F238E27FC236}">
                <a16:creationId xmlns:a16="http://schemas.microsoft.com/office/drawing/2014/main" id="{4445A4AC-C684-4E56-A139-1CE1B15E0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116" r="71292" b="52223"/>
          <a:stretch/>
        </p:blipFill>
        <p:spPr bwMode="auto">
          <a:xfrm>
            <a:off x="307949" y="188680"/>
            <a:ext cx="1354496" cy="1785894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скошений 10">
            <a:extLst>
              <a:ext uri="{FF2B5EF4-FFF2-40B4-BE49-F238E27FC236}">
                <a16:creationId xmlns:a16="http://schemas.microsoft.com/office/drawing/2014/main" id="{92D2D3B3-AEAD-4CEC-A6F7-E6353B4517EE}"/>
              </a:ext>
            </a:extLst>
          </p:cNvPr>
          <p:cNvSpPr/>
          <p:nvPr/>
        </p:nvSpPr>
        <p:spPr>
          <a:xfrm>
            <a:off x="2760555" y="4128758"/>
            <a:ext cx="9157252" cy="24876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Морозиво з’явилося близько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500 років тому в Китаї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47682C2F-FA75-43E1-8890-EF9E98E303BE}"/>
              </a:ext>
            </a:extLst>
          </p:cNvPr>
          <p:cNvSpPr/>
          <p:nvPr/>
        </p:nvSpPr>
        <p:spPr>
          <a:xfrm>
            <a:off x="3950185" y="2505383"/>
            <a:ext cx="6339351" cy="1569660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</a:t>
            </a:r>
            <a:r>
              <a:rPr lang="uk-UA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ПРАВДА</a:t>
            </a:r>
          </a:p>
        </p:txBody>
      </p:sp>
      <p:sp>
        <p:nvSpPr>
          <p:cNvPr id="10" name="Блок-схема: перфострічка 9">
            <a:extLst>
              <a:ext uri="{FF2B5EF4-FFF2-40B4-BE49-F238E27FC236}">
                <a16:creationId xmlns:a16="http://schemas.microsoft.com/office/drawing/2014/main" id="{07C66A5F-C926-4C4D-BF6B-468AB5204FD4}"/>
              </a:ext>
            </a:extLst>
          </p:cNvPr>
          <p:cNvSpPr/>
          <p:nvPr/>
        </p:nvSpPr>
        <p:spPr>
          <a:xfrm rot="21199874">
            <a:off x="4040120" y="469483"/>
            <a:ext cx="4943061" cy="183686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7200" b="1" i="1" u="none" strike="noStrike" kern="1200" cap="none" spc="0" normalizeH="0" baseline="0" noProof="0" dirty="0">
                <a:ln/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5000</a:t>
            </a:r>
          </a:p>
        </p:txBody>
      </p:sp>
      <p:pic>
        <p:nvPicPr>
          <p:cNvPr id="3074" name="Picture 2" descr="gateway a1 | Baamboozle - Baamboozle | The Most Fun Classroom Games!">
            <a:extLst>
              <a:ext uri="{FF2B5EF4-FFF2-40B4-BE49-F238E27FC236}">
                <a16:creationId xmlns:a16="http://schemas.microsoft.com/office/drawing/2014/main" id="{19EF63D3-AA75-4BF6-9D6D-CAE8E85191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45" y="499744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Питання: показники часу | Baamboozle - Baamboozle | The Most Fun Classroom  Games!">
            <a:extLst>
              <a:ext uri="{FF2B5EF4-FFF2-40B4-BE49-F238E27FC236}">
                <a16:creationId xmlns:a16="http://schemas.microsoft.com/office/drawing/2014/main" id="{D68C92FE-6A01-43D4-9ADD-700D4F3B5E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9736">
            <a:off x="604772" y="1573647"/>
            <a:ext cx="2865512" cy="28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21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37096" y="472503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кутник: скошений 10">
            <a:extLst>
              <a:ext uri="{FF2B5EF4-FFF2-40B4-BE49-F238E27FC236}">
                <a16:creationId xmlns:a16="http://schemas.microsoft.com/office/drawing/2014/main" id="{E5DCCD7B-6F4A-41BA-A161-E54064CA13C3}"/>
              </a:ext>
            </a:extLst>
          </p:cNvPr>
          <p:cNvSpPr/>
          <p:nvPr/>
        </p:nvSpPr>
        <p:spPr>
          <a:xfrm>
            <a:off x="2955236" y="4422455"/>
            <a:ext cx="5936974" cy="274106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Франції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подарунки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дітям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Різдво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дарує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Йоулупуккі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4CD4731E-57E4-4A90-B629-302B774E54F1}"/>
              </a:ext>
            </a:extLst>
          </p:cNvPr>
          <p:cNvSpPr/>
          <p:nvPr/>
        </p:nvSpPr>
        <p:spPr>
          <a:xfrm>
            <a:off x="3698394" y="2665053"/>
            <a:ext cx="6339351" cy="1569660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НЕ</a:t>
            </a:r>
            <a:r>
              <a:rPr lang="uk-UA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ПРАВДА</a:t>
            </a:r>
          </a:p>
        </p:txBody>
      </p:sp>
      <p:sp>
        <p:nvSpPr>
          <p:cNvPr id="10" name="Блок-схема: перфострічка 9">
            <a:extLst>
              <a:ext uri="{FF2B5EF4-FFF2-40B4-BE49-F238E27FC236}">
                <a16:creationId xmlns:a16="http://schemas.microsoft.com/office/drawing/2014/main" id="{D0F4EC9A-AA8D-4961-B874-FA9BB045ED44}"/>
              </a:ext>
            </a:extLst>
          </p:cNvPr>
          <p:cNvSpPr/>
          <p:nvPr/>
        </p:nvSpPr>
        <p:spPr>
          <a:xfrm>
            <a:off x="3923681" y="861391"/>
            <a:ext cx="5538371" cy="183686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uk-UA" b="1">
              <a:ln>
                <a:solidFill>
                  <a:srgbClr val="00B050"/>
                </a:solidFill>
              </a:ln>
              <a:solidFill>
                <a:schemeClr val="accent4"/>
              </a:solidFill>
            </a:endParaRP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D28A4A04-0349-4079-9A37-685B299BD415}"/>
              </a:ext>
            </a:extLst>
          </p:cNvPr>
          <p:cNvSpPr/>
          <p:nvPr/>
        </p:nvSpPr>
        <p:spPr>
          <a:xfrm rot="21163525">
            <a:off x="3916804" y="1178972"/>
            <a:ext cx="556434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6600" b="1" i="1" cap="none" spc="0" dirty="0">
                <a:ln/>
                <a:solidFill>
                  <a:srgbClr val="00B050"/>
                </a:solidFill>
                <a:effectLst/>
                <a:latin typeface="Arial Black" panose="020B0A04020102020204" pitchFamily="34" charset="0"/>
              </a:rPr>
              <a:t>У Фінляндії</a:t>
            </a:r>
          </a:p>
        </p:txBody>
      </p:sp>
      <p:pic>
        <p:nvPicPr>
          <p:cNvPr id="4098" name="Picture 2" descr="Кого чекають новорічної ночі в різних країнах світу… | Сайт учителя  української мови та літератури">
            <a:extLst>
              <a:ext uri="{FF2B5EF4-FFF2-40B4-BE49-F238E27FC236}">
                <a16:creationId xmlns:a16="http://schemas.microsoft.com/office/drawing/2014/main" id="{DE680423-9DFA-4B81-BCDC-DE6DE0DCFB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962" y="4292036"/>
            <a:ext cx="3232037" cy="289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Новорічні цифри — rozumnyky.com.ua">
            <a:extLst>
              <a:ext uri="{FF2B5EF4-FFF2-40B4-BE49-F238E27FC236}">
                <a16:creationId xmlns:a16="http://schemas.microsoft.com/office/drawing/2014/main" id="{ABD765DA-1A1E-4FF9-AF77-6A222150B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1" t="28071" r="38660" b="52268"/>
          <a:stretch/>
        </p:blipFill>
        <p:spPr bwMode="auto">
          <a:xfrm>
            <a:off x="337229" y="73843"/>
            <a:ext cx="1474278" cy="1851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Развевающийся флаг Финляндии на гифках. 30 лучших GIF-анимаций">
            <a:extLst>
              <a:ext uri="{FF2B5EF4-FFF2-40B4-BE49-F238E27FC236}">
                <a16:creationId xmlns:a16="http://schemas.microsoft.com/office/drawing/2014/main" id="{7304F057-6643-452F-BB18-F3E411EBB4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29" y="1999636"/>
            <a:ext cx="3214357" cy="213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14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37096" y="472503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CAA6DCF7-ED37-47D6-8A5F-A6B67F786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8" t="28116" r="6956" b="52223"/>
          <a:stretch/>
        </p:blipFill>
        <p:spPr bwMode="auto">
          <a:xfrm>
            <a:off x="313456" y="194082"/>
            <a:ext cx="1382822" cy="1827587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кутник: скошений 11">
            <a:extLst>
              <a:ext uri="{FF2B5EF4-FFF2-40B4-BE49-F238E27FC236}">
                <a16:creationId xmlns:a16="http://schemas.microsoft.com/office/drawing/2014/main" id="{E9721C44-BFC4-4E5B-9307-C7F3273B8566}"/>
              </a:ext>
            </a:extLst>
          </p:cNvPr>
          <p:cNvSpPr/>
          <p:nvPr/>
        </p:nvSpPr>
        <p:spPr>
          <a:xfrm>
            <a:off x="3289669" y="4538894"/>
            <a:ext cx="7308938" cy="24876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Найнижчу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температуру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Землі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89 °С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зареєстровано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Антарктиді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1983 року</a:t>
            </a: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uk-UA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90EE1E-9158-4CE4-8CDE-FA1870A1E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4165" y="2892831"/>
            <a:ext cx="5614903" cy="1646063"/>
          </a:xfrm>
          <a:prstGeom prst="rect">
            <a:avLst/>
          </a:prstGeom>
        </p:spPr>
      </p:pic>
      <p:sp>
        <p:nvSpPr>
          <p:cNvPr id="4" name="AutoShape 6" descr="Антарктида.Жизнь пингвинов. - GIF animado gratis - PicMix">
            <a:extLst>
              <a:ext uri="{FF2B5EF4-FFF2-40B4-BE49-F238E27FC236}">
                <a16:creationId xmlns:a16="http://schemas.microsoft.com/office/drawing/2014/main" id="{AFE731AE-2821-4D2E-8750-E2EDC84B41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32" name="Picture 12" descr="Пингвины спешат на ёлку. - GIF animado gratis">
            <a:extLst>
              <a:ext uri="{FF2B5EF4-FFF2-40B4-BE49-F238E27FC236}">
                <a16:creationId xmlns:a16="http://schemas.microsoft.com/office/drawing/2014/main" id="{65E441D5-65EB-4980-A89B-5B70718114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636" y="150485"/>
            <a:ext cx="2739059" cy="273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45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552132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0BCA1-C259-48B6-83FE-2C68BDC98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0" y="4806186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7B23FD-9B5B-4C8B-9C9D-F0F174F215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5" t="6353" r="67712"/>
          <a:stretch/>
        </p:blipFill>
        <p:spPr>
          <a:xfrm>
            <a:off x="758867" y="2892328"/>
            <a:ext cx="1259004" cy="1728328"/>
          </a:xfrm>
          <a:prstGeom prst="rect">
            <a:avLst/>
          </a:prstGeom>
        </p:spPr>
      </p:pic>
      <p:pic>
        <p:nvPicPr>
          <p:cNvPr id="2052" name="Picture 4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1E5AAEB3-9B7B-4C95-A5B0-E53C826D7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905000"/>
            <a:ext cx="3810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оворічні цифри — rozumnyky.com.ua">
            <a:extLst>
              <a:ext uri="{FF2B5EF4-FFF2-40B4-BE49-F238E27FC236}">
                <a16:creationId xmlns:a16="http://schemas.microsoft.com/office/drawing/2014/main" id="{668A1D6B-A533-4AB1-A6D3-B43353D85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Новорічні цифри — rozumnyky.com.ua">
            <a:extLst>
              <a:ext uri="{FF2B5EF4-FFF2-40B4-BE49-F238E27FC236}">
                <a16:creationId xmlns:a16="http://schemas.microsoft.com/office/drawing/2014/main" id="{B73D949A-222D-4E7E-9869-D8BCE4C9B5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116" r="6956" b="52223"/>
          <a:stretch/>
        </p:blipFill>
        <p:spPr bwMode="auto">
          <a:xfrm>
            <a:off x="4191000" y="2080591"/>
            <a:ext cx="4025348" cy="134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493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552132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0BCA1-C259-48B6-83FE-2C68BDC98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0" y="4680586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935002-BD4F-4911-ABF5-13CB532FE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1613" y="2064110"/>
            <a:ext cx="2093181" cy="26164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1CC207F-F40A-4BD5-8294-7CD7A0D20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906" y="2855926"/>
            <a:ext cx="493818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52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6" y="-1"/>
            <a:ext cx="12118454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9453" y="295883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9BFD8E5F-B90E-4ACC-B512-73AADE0B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3384" r="69894" b="74730"/>
          <a:stretch/>
        </p:blipFill>
        <p:spPr bwMode="auto">
          <a:xfrm>
            <a:off x="793390" y="706410"/>
            <a:ext cx="1187026" cy="1656107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скошений 8">
            <a:extLst>
              <a:ext uri="{FF2B5EF4-FFF2-40B4-BE49-F238E27FC236}">
                <a16:creationId xmlns:a16="http://schemas.microsoft.com/office/drawing/2014/main" id="{1D847FCB-5B75-4415-8C0A-9E09B4364233}"/>
              </a:ext>
            </a:extLst>
          </p:cNvPr>
          <p:cNvSpPr/>
          <p:nvPr/>
        </p:nvSpPr>
        <p:spPr>
          <a:xfrm>
            <a:off x="1969914" y="2299958"/>
            <a:ext cx="9157252" cy="276237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створення першої штучної ялинки до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дерев’яного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стовбура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причепили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гілки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пофарбованого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зелений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колір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гусячого пір’я.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37096" y="472503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195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6" y="-1"/>
            <a:ext cx="12118454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9453" y="295883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37096" y="472503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Picture 2" descr="Новорічні цифри — rozumnyky.com.ua">
            <a:extLst>
              <a:ext uri="{FF2B5EF4-FFF2-40B4-BE49-F238E27FC236}">
                <a16:creationId xmlns:a16="http://schemas.microsoft.com/office/drawing/2014/main" id="{A0836118-A016-4147-B9B4-F73FCA9B7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1" t="4333" r="33848" b="74075"/>
          <a:stretch/>
        </p:blipFill>
        <p:spPr bwMode="auto">
          <a:xfrm>
            <a:off x="565184" y="534793"/>
            <a:ext cx="1427544" cy="1598172"/>
          </a:xfrm>
          <a:prstGeom prst="roundRect">
            <a:avLst>
              <a:gd name="adj" fmla="val 16667"/>
            </a:avLst>
          </a:prstGeom>
          <a:ln w="28575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кутник: скошений 7">
            <a:extLst>
              <a:ext uri="{FF2B5EF4-FFF2-40B4-BE49-F238E27FC236}">
                <a16:creationId xmlns:a16="http://schemas.microsoft.com/office/drawing/2014/main" id="{A4F6106A-F7A5-47E4-B8C2-67F8B3772AA8}"/>
              </a:ext>
            </a:extLst>
          </p:cNvPr>
          <p:cNvSpPr/>
          <p:nvPr/>
        </p:nvSpPr>
        <p:spPr>
          <a:xfrm>
            <a:off x="1969914" y="2299958"/>
            <a:ext cx="9157252" cy="24876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перекладі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давньослов’янської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 «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ялинка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означає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вічнозелена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75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6" y="-1"/>
            <a:ext cx="12118454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9453" y="295883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37096" y="472503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Picture 2" descr="Новорічні цифри — rozumnyky.com.ua">
            <a:extLst>
              <a:ext uri="{FF2B5EF4-FFF2-40B4-BE49-F238E27FC236}">
                <a16:creationId xmlns:a16="http://schemas.microsoft.com/office/drawing/2014/main" id="{A7F01915-28E3-4D52-96DE-B8B95CAD6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52" t="1250" r="1593" b="74075"/>
          <a:stretch/>
        </p:blipFill>
        <p:spPr bwMode="auto">
          <a:xfrm>
            <a:off x="650766" y="443602"/>
            <a:ext cx="1472274" cy="1689363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скошений 10">
            <a:extLst>
              <a:ext uri="{FF2B5EF4-FFF2-40B4-BE49-F238E27FC236}">
                <a16:creationId xmlns:a16="http://schemas.microsoft.com/office/drawing/2014/main" id="{C3B792A5-35CD-426C-B92A-83355E4CE6ED}"/>
              </a:ext>
            </a:extLst>
          </p:cNvPr>
          <p:cNvSpPr/>
          <p:nvPr/>
        </p:nvSpPr>
        <p:spPr>
          <a:xfrm>
            <a:off x="1969914" y="2299958"/>
            <a:ext cx="9157252" cy="24876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Гірськолижний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дебютував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зимових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лімпійський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іграх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1936 року.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9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9453" y="295883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37096" y="472503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2" descr="Новорічні цифри — rozumnyky.com.ua">
            <a:extLst>
              <a:ext uri="{FF2B5EF4-FFF2-40B4-BE49-F238E27FC236}">
                <a16:creationId xmlns:a16="http://schemas.microsoft.com/office/drawing/2014/main" id="{4445A4AC-C684-4E56-A139-1CE1B15E0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116" r="71292" b="52223"/>
          <a:stretch/>
        </p:blipFill>
        <p:spPr bwMode="auto">
          <a:xfrm>
            <a:off x="307949" y="188680"/>
            <a:ext cx="1354496" cy="1785894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скошений 10">
            <a:extLst>
              <a:ext uri="{FF2B5EF4-FFF2-40B4-BE49-F238E27FC236}">
                <a16:creationId xmlns:a16="http://schemas.microsoft.com/office/drawing/2014/main" id="{92D2D3B3-AEAD-4CEC-A6F7-E6353B4517EE}"/>
              </a:ext>
            </a:extLst>
          </p:cNvPr>
          <p:cNvSpPr/>
          <p:nvPr/>
        </p:nvSpPr>
        <p:spPr>
          <a:xfrm>
            <a:off x="1969914" y="2299958"/>
            <a:ext cx="9157252" cy="24876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uk-UA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Морозиво з’явилося близько</a:t>
            </a:r>
            <a:r>
              <a:rPr lang="uk-UA" sz="3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років тому </a:t>
            </a:r>
            <a:r>
              <a:rPr lang="uk-UA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Китаї</a:t>
            </a:r>
            <a:r>
              <a:rPr lang="ru-RU" sz="4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62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9453" y="295883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37096" y="472503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2" descr="Новорічні цифри — rozumnyky.com.ua">
            <a:extLst>
              <a:ext uri="{FF2B5EF4-FFF2-40B4-BE49-F238E27FC236}">
                <a16:creationId xmlns:a16="http://schemas.microsoft.com/office/drawing/2014/main" id="{71D57941-3679-4E12-915D-DA6D79981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1" t="28071" r="38660" b="52268"/>
          <a:stretch/>
        </p:blipFill>
        <p:spPr bwMode="auto">
          <a:xfrm>
            <a:off x="337229" y="73843"/>
            <a:ext cx="1474278" cy="18519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кутник: скошений 10">
            <a:extLst>
              <a:ext uri="{FF2B5EF4-FFF2-40B4-BE49-F238E27FC236}">
                <a16:creationId xmlns:a16="http://schemas.microsoft.com/office/drawing/2014/main" id="{E5DCCD7B-6F4A-41BA-A161-E54064CA13C3}"/>
              </a:ext>
            </a:extLst>
          </p:cNvPr>
          <p:cNvSpPr/>
          <p:nvPr/>
        </p:nvSpPr>
        <p:spPr>
          <a:xfrm>
            <a:off x="1969914" y="2299958"/>
            <a:ext cx="9157252" cy="24876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uk-UA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ранції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подарунки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дітям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Різдво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дарує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Йоулупуккі</a:t>
            </a:r>
            <a:r>
              <a:rPr lang="ru-RU" sz="4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94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Таймер 1 минута">
            <a:hlinkClick r:id="" action="ppaction://media"/>
            <a:extLst>
              <a:ext uri="{FF2B5EF4-FFF2-40B4-BE49-F238E27FC236}">
                <a16:creationId xmlns:a16="http://schemas.microsoft.com/office/drawing/2014/main" id="{B59A91E1-1150-494D-9D48-681BBC9F1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9453" y="295883"/>
            <a:ext cx="2418174" cy="1360223"/>
          </a:xfrm>
          <a:prstGeom prst="ellipse">
            <a:avLst/>
          </a:prstGeom>
          <a:ln w="63500" cap="rnd">
            <a:solidFill>
              <a:schemeClr val="accent1">
                <a:lumMod val="40000"/>
                <a:lumOff val="6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37096" y="472503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CAA6DCF7-ED37-47D6-8A5F-A6B67F786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28" t="28116" r="6956" b="52223"/>
          <a:stretch/>
        </p:blipFill>
        <p:spPr bwMode="auto">
          <a:xfrm>
            <a:off x="313456" y="194082"/>
            <a:ext cx="1382822" cy="1827587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кутник: скошений 11">
            <a:extLst>
              <a:ext uri="{FF2B5EF4-FFF2-40B4-BE49-F238E27FC236}">
                <a16:creationId xmlns:a16="http://schemas.microsoft.com/office/drawing/2014/main" id="{E9721C44-BFC4-4E5B-9307-C7F3273B8566}"/>
              </a:ext>
            </a:extLst>
          </p:cNvPr>
          <p:cNvSpPr/>
          <p:nvPr/>
        </p:nvSpPr>
        <p:spPr>
          <a:xfrm>
            <a:off x="2773807" y="2342852"/>
            <a:ext cx="7308938" cy="2487636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Найнижчу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температуру </a:t>
            </a:r>
          </a:p>
          <a:p>
            <a:pPr algn="just"/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–89 °С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зареєстровано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b="1" i="0" u="none" strike="noStrik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Антарктиді</a:t>
            </a:r>
            <a:r>
              <a:rPr lang="ru-RU" sz="3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1983 року</a:t>
            </a:r>
            <a:r>
              <a:rPr lang="ru-RU" sz="4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56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78627" y="685800"/>
            <a:ext cx="8234747" cy="54864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5400000" flipH="1" flipV="1">
            <a:off x="2552133" y="-2693744"/>
            <a:ext cx="7169129" cy="12556618"/>
          </a:xfrm>
          <a:custGeom>
            <a:avLst/>
            <a:gdLst/>
            <a:ahLst/>
            <a:cxnLst/>
            <a:rect l="l" t="t" r="r" b="b"/>
            <a:pathLst>
              <a:path w="10753693" h="18834927">
                <a:moveTo>
                  <a:pt x="10753694" y="18834927"/>
                </a:moveTo>
                <a:lnTo>
                  <a:pt x="0" y="18834927"/>
                </a:lnTo>
                <a:lnTo>
                  <a:pt x="0" y="0"/>
                </a:lnTo>
                <a:lnTo>
                  <a:pt x="10753694" y="0"/>
                </a:lnTo>
                <a:lnTo>
                  <a:pt x="10753694" y="18834927"/>
                </a:lnTo>
                <a:close/>
              </a:path>
            </a:pathLst>
          </a:custGeom>
          <a:blipFill>
            <a:blip r:embed="rId3"/>
            <a:stretch>
              <a:fillRect l="-16911"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0BCA1-C259-48B6-83FE-2C68BDC98E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226162" y="3973798"/>
            <a:ext cx="3133649" cy="296712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8" descr="анімація новорічної ялинки та сніг, що падає">
            <a:extLst>
              <a:ext uri="{FF2B5EF4-FFF2-40B4-BE49-F238E27FC236}">
                <a16:creationId xmlns:a16="http://schemas.microsoft.com/office/drawing/2014/main" id="{2359A2FA-1971-4F28-A712-F96F33C78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803" y="3973798"/>
            <a:ext cx="2418174" cy="2746681"/>
          </a:xfrm>
          <a:prstGeom prst="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двійна хвиля 5">
            <a:extLst>
              <a:ext uri="{FF2B5EF4-FFF2-40B4-BE49-F238E27FC236}">
                <a16:creationId xmlns:a16="http://schemas.microsoft.com/office/drawing/2014/main" id="{C890D29E-8E04-43BB-8011-22D337920923}"/>
              </a:ext>
            </a:extLst>
          </p:cNvPr>
          <p:cNvSpPr/>
          <p:nvPr/>
        </p:nvSpPr>
        <p:spPr>
          <a:xfrm>
            <a:off x="3076674" y="458506"/>
            <a:ext cx="7283366" cy="3143462"/>
          </a:xfrm>
          <a:prstGeom prst="doubleWave">
            <a:avLst/>
          </a:prstGeom>
          <a:ln w="38100"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E5CFD6ED-5BF4-4295-A796-6A69D82FAE9A}"/>
              </a:ext>
            </a:extLst>
          </p:cNvPr>
          <p:cNvSpPr/>
          <p:nvPr/>
        </p:nvSpPr>
        <p:spPr>
          <a:xfrm>
            <a:off x="3359811" y="1173463"/>
            <a:ext cx="692689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15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ВІДПОВІДІ</a:t>
            </a:r>
          </a:p>
        </p:txBody>
      </p:sp>
    </p:spTree>
    <p:extLst>
      <p:ext uri="{BB962C8B-B14F-4D97-AF65-F5344CB8AC3E}">
        <p14:creationId xmlns:p14="http://schemas.microsoft.com/office/powerpoint/2010/main" val="1045504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Баба Віхола прийшла, купу свят нам принесла (Миколая, Новий Рік, Різдво,  Василя, Йордан) | Тернопільська обласна бібліотека для дітей">
            <a:extLst>
              <a:ext uri="{FF2B5EF4-FFF2-40B4-BE49-F238E27FC236}">
                <a16:creationId xmlns:a16="http://schemas.microsoft.com/office/drawing/2014/main" id="{4F00629F-6E23-4092-B6D0-50CA00B8A5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6" y="-1"/>
            <a:ext cx="12118454" cy="717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Новорічні цифри — rozumnyky.com.ua">
            <a:extLst>
              <a:ext uri="{FF2B5EF4-FFF2-40B4-BE49-F238E27FC236}">
                <a16:creationId xmlns:a16="http://schemas.microsoft.com/office/drawing/2014/main" id="{9BFD8E5F-B90E-4ACC-B512-73AADE0B19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3384" r="69894" b="74730"/>
          <a:stretch/>
        </p:blipFill>
        <p:spPr bwMode="auto">
          <a:xfrm>
            <a:off x="793390" y="706410"/>
            <a:ext cx="1187026" cy="1656107"/>
          </a:xfrm>
          <a:prstGeom prst="roundRect">
            <a:avLst>
              <a:gd name="adj" fmla="val 16667"/>
            </a:avLst>
          </a:prstGeom>
          <a:ln w="38100">
            <a:solidFill>
              <a:schemeClr val="accent1">
                <a:lumMod val="5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скошений 8">
            <a:extLst>
              <a:ext uri="{FF2B5EF4-FFF2-40B4-BE49-F238E27FC236}">
                <a16:creationId xmlns:a16="http://schemas.microsoft.com/office/drawing/2014/main" id="{1D847FCB-5B75-4415-8C0A-9E09B4364233}"/>
              </a:ext>
            </a:extLst>
          </p:cNvPr>
          <p:cNvSpPr/>
          <p:nvPr/>
        </p:nvSpPr>
        <p:spPr>
          <a:xfrm>
            <a:off x="2592765" y="4158975"/>
            <a:ext cx="9157252" cy="276237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	</a:t>
            </a: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Для створення першої штучної ялинки до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дерев’яного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стовбура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причепили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гілки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із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пофарбованого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у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зелений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колір</a:t>
            </a: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uk-U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гусячого пір’я.</a:t>
            </a:r>
            <a:endParaRPr kumimoji="0" lang="uk-UA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A9CE96-39B2-4949-B4DA-DC72781B24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31" t="47536" r="5873" b="14589"/>
          <a:stretch/>
        </p:blipFill>
        <p:spPr>
          <a:xfrm>
            <a:off x="73546" y="2817975"/>
            <a:ext cx="2299615" cy="2177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Picture 2" descr="Пір'я зелене">
            <a:extLst>
              <a:ext uri="{FF2B5EF4-FFF2-40B4-BE49-F238E27FC236}">
                <a16:creationId xmlns:a16="http://schemas.microsoft.com/office/drawing/2014/main" id="{DD545DEF-F99B-4438-9940-CD38E8FA3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6" t="69527" r="17536" b="6137"/>
          <a:stretch/>
        </p:blipFill>
        <p:spPr bwMode="auto">
          <a:xfrm>
            <a:off x="10321465" y="2270166"/>
            <a:ext cx="1165642" cy="635501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Пір'я зелене">
            <a:extLst>
              <a:ext uri="{FF2B5EF4-FFF2-40B4-BE49-F238E27FC236}">
                <a16:creationId xmlns:a16="http://schemas.microsoft.com/office/drawing/2014/main" id="{9C0F7A52-BC13-4108-BC4B-AFC1F870D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t="8001" r="33456" b="61208"/>
          <a:stretch/>
        </p:blipFill>
        <p:spPr bwMode="auto">
          <a:xfrm>
            <a:off x="8970305" y="1216712"/>
            <a:ext cx="1165642" cy="635501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Пір'я зелене">
            <a:extLst>
              <a:ext uri="{FF2B5EF4-FFF2-40B4-BE49-F238E27FC236}">
                <a16:creationId xmlns:a16="http://schemas.microsoft.com/office/drawing/2014/main" id="{34AE7E30-9429-4D1C-BBE8-5C09D4D82A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t="8001" r="33456" b="61208"/>
          <a:stretch/>
        </p:blipFill>
        <p:spPr bwMode="auto">
          <a:xfrm>
            <a:off x="4378943" y="704990"/>
            <a:ext cx="1165642" cy="635501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Пір'я зелене">
            <a:extLst>
              <a:ext uri="{FF2B5EF4-FFF2-40B4-BE49-F238E27FC236}">
                <a16:creationId xmlns:a16="http://schemas.microsoft.com/office/drawing/2014/main" id="{C6044653-3940-4129-91CF-01613A1E85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t="8001" r="33456" b="61208"/>
          <a:stretch/>
        </p:blipFill>
        <p:spPr bwMode="auto">
          <a:xfrm>
            <a:off x="6914253" y="1317839"/>
            <a:ext cx="1165642" cy="635501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Пір'я зелене">
            <a:extLst>
              <a:ext uri="{FF2B5EF4-FFF2-40B4-BE49-F238E27FC236}">
                <a16:creationId xmlns:a16="http://schemas.microsoft.com/office/drawing/2014/main" id="{DE26B5F2-0605-4F5B-BEC6-A504236D9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t="8001" r="33456" b="61208"/>
          <a:stretch/>
        </p:blipFill>
        <p:spPr bwMode="auto">
          <a:xfrm>
            <a:off x="5920566" y="545209"/>
            <a:ext cx="1165642" cy="635501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B75593D0-B384-4CFA-8DAF-91CBE9B91D9B}"/>
              </a:ext>
            </a:extLst>
          </p:cNvPr>
          <p:cNvSpPr/>
          <p:nvPr/>
        </p:nvSpPr>
        <p:spPr>
          <a:xfrm>
            <a:off x="4235336" y="2478566"/>
            <a:ext cx="5539407" cy="1569660"/>
          </a:xfrm>
          <a:prstGeom prst="rect">
            <a:avLst/>
          </a:prstGeom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9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ПРАВДА</a:t>
            </a:r>
          </a:p>
        </p:txBody>
      </p:sp>
    </p:spTree>
    <p:extLst>
      <p:ext uri="{BB962C8B-B14F-4D97-AF65-F5344CB8AC3E}">
        <p14:creationId xmlns:p14="http://schemas.microsoft.com/office/powerpoint/2010/main" val="427838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10556</TotalTime>
  <Words>173</Words>
  <Application>Microsoft Office PowerPoint</Application>
  <PresentationFormat>Широкий екран</PresentationFormat>
  <Paragraphs>27</Paragraphs>
  <Slides>16</Slides>
  <Notes>0</Notes>
  <HiddenSlides>0</HiddenSlides>
  <MMClips>6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Intel</dc:creator>
  <cp:lastModifiedBy>Intel</cp:lastModifiedBy>
  <cp:revision>68</cp:revision>
  <dcterms:created xsi:type="dcterms:W3CDTF">2024-11-16T18:31:02Z</dcterms:created>
  <dcterms:modified xsi:type="dcterms:W3CDTF">2025-11-14T19:43:14Z</dcterms:modified>
</cp:coreProperties>
</file>