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6" r:id="rId4"/>
    <p:sldId id="267" r:id="rId5"/>
    <p:sldId id="289" r:id="rId6"/>
    <p:sldId id="284" r:id="rId7"/>
    <p:sldId id="268" r:id="rId8"/>
    <p:sldId id="269" r:id="rId9"/>
    <p:sldId id="270" r:id="rId10"/>
    <p:sldId id="271" r:id="rId11"/>
    <p:sldId id="272" r:id="rId12"/>
    <p:sldId id="273" r:id="rId13"/>
    <p:sldId id="281" r:id="rId14"/>
    <p:sldId id="283" r:id="rId15"/>
    <p:sldId id="285" r:id="rId16"/>
    <p:sldId id="286" r:id="rId17"/>
    <p:sldId id="287" r:id="rId18"/>
    <p:sldId id="288" r:id="rId19"/>
    <p:sldId id="26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931A"/>
    <a:srgbClr val="FF9900"/>
    <a:srgbClr val="F7A723"/>
    <a:srgbClr val="FBBC42"/>
    <a:srgbClr val="75B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5.png"/><Relationship Id="rId7" Type="http://schemas.openxmlformats.org/officeDocument/2006/relationships/image" Target="../media/image2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hyperlink" Target="https://wordwall.net/play/68181/190/93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learningapps.org/watch?v=p9xvq93ya24" TargetMode="Externa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5462067" y="2121016"/>
            <a:ext cx="5947287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>
                <a:latin typeface="Aptos Narrow"/>
                <a:ea typeface="+mn-lt"/>
                <a:cs typeface="+mn-lt"/>
              </a:rPr>
              <a:t>Комп</a:t>
            </a:r>
            <a:r>
              <a:rPr lang="uk-UA" sz="4400" b="1" dirty="0">
                <a:latin typeface="Aptos Narrow"/>
                <a:ea typeface="+mn-lt"/>
                <a:cs typeface="+mn-lt"/>
              </a:rPr>
              <a:t>’</a:t>
            </a:r>
            <a:r>
              <a:rPr lang="ru-RU" sz="4400" b="1" dirty="0" err="1">
                <a:latin typeface="Aptos Narrow"/>
                <a:ea typeface="+mn-lt"/>
                <a:cs typeface="+mn-lt"/>
              </a:rPr>
              <a:t>ютерні</a:t>
            </a:r>
            <a:r>
              <a:rPr lang="ru-RU" sz="4400" b="1" dirty="0">
                <a:latin typeface="Aptos Narrow"/>
                <a:ea typeface="+mn-lt"/>
                <a:cs typeface="+mn-lt"/>
              </a:rPr>
              <a:t> </a:t>
            </a:r>
            <a:r>
              <a:rPr lang="ru-RU" sz="4400" b="1" dirty="0" err="1">
                <a:latin typeface="Aptos Narrow"/>
                <a:ea typeface="+mn-lt"/>
                <a:cs typeface="+mn-lt"/>
              </a:rPr>
              <a:t>мережі</a:t>
            </a:r>
            <a:endParaRPr lang="ru-RU" sz="4400" b="1" dirty="0">
              <a:latin typeface="Aptos Narrow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78AF6-BF3E-5AE3-1832-6B0D72CA0F74}"/>
              </a:ext>
            </a:extLst>
          </p:cNvPr>
          <p:cNvSpPr txBox="1"/>
          <p:nvPr/>
        </p:nvSpPr>
        <p:spPr>
          <a:xfrm>
            <a:off x="5462067" y="3060816"/>
            <a:ext cx="5947287" cy="14465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>
                <a:solidFill>
                  <a:srgbClr val="0693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ПОШУК ВІДОМОСТЕЙ В ІНТЕРНЕТІ</a:t>
            </a:r>
            <a:endParaRPr lang="ru-RU" sz="4400" dirty="0">
              <a:latin typeface="Arial"/>
              <a:cs typeface="Arial"/>
            </a:endParaRPr>
          </a:p>
        </p:txBody>
      </p:sp>
      <p:pic>
        <p:nvPicPr>
          <p:cNvPr id="9" name="Рисунок 8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6D944F9C-4C72-5178-2A2A-86C26CF9B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6A7532-F101-9ED8-BDC9-F4B5D31960E2}"/>
              </a:ext>
            </a:extLst>
          </p:cNvPr>
          <p:cNvSpPr txBox="1"/>
          <p:nvPr/>
        </p:nvSpPr>
        <p:spPr>
          <a:xfrm>
            <a:off x="6252633" y="5853513"/>
            <a:ext cx="4413576" cy="646986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Йосиф Ривкінд  </a:t>
            </a:r>
            <a:r>
              <a:rPr lang="uk-UA" sz="1600" b="1" dirty="0"/>
              <a:t>/</a:t>
            </a:r>
            <a:r>
              <a:rPr lang="uk-UA" sz="1600" b="1" dirty="0">
                <a:solidFill>
                  <a:schemeClr val="bg1"/>
                </a:solidFill>
              </a:rPr>
              <a:t>  Тетяна Лисенко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Людмила Чернікова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Віктор Шакотько</a:t>
            </a:r>
          </a:p>
        </p:txBody>
      </p:sp>
      <p:pic>
        <p:nvPicPr>
          <p:cNvPr id="13" name="Рисунок 1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648FFA16-B133-A2BC-4982-535CFC7CB4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821" y="5142586"/>
            <a:ext cx="457200" cy="457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1089BB-3342-42BF-B2F3-E402CB2A82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33" y="0"/>
            <a:ext cx="4717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4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Список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Narrow"/>
                <a:cs typeface="Arial"/>
              </a:rPr>
              <a:t>Усі результати</a:t>
            </a: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6222592" y="1976622"/>
            <a:ext cx="5039516" cy="267765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Вибір у списку </a:t>
            </a:r>
            <a:r>
              <a:rPr lang="uk-UA" sz="2400" b="1" dirty="0"/>
              <a:t>Усі результати </a:t>
            </a:r>
            <a:r>
              <a:rPr lang="uk-UA" sz="2400" dirty="0"/>
              <a:t>визначає, будуть виведені посилання на всі сторінки, у яких містяться введені вами ключові слова в будь-якому відмінку, чи лише ті сторінки, у яких ваш запит присутній дослівно. 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63" y="2747457"/>
            <a:ext cx="5233138" cy="146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A2613-5AC1-78E3-29FE-7D94119E83CD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</p:spTree>
    <p:extLst>
      <p:ext uri="{BB962C8B-B14F-4D97-AF65-F5344CB8AC3E}">
        <p14:creationId xmlns:p14="http://schemas.microsoft.com/office/powerpoint/2010/main" val="3471078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Фільтр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Narrow"/>
                <a:cs typeface="Arial"/>
              </a:rPr>
              <a:t>Зображення</a:t>
            </a: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1399032" y="2504876"/>
            <a:ext cx="8911048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Якщо до результатів пошуку застосувати фільтр </a:t>
            </a:r>
            <a:r>
              <a:rPr lang="uk-UA" sz="2400" b="1" dirty="0"/>
              <a:t>Зображення</a:t>
            </a:r>
            <a:r>
              <a:rPr lang="uk-UA" sz="2400" dirty="0"/>
              <a:t>, то інструменти пошуку будуть іншими</a:t>
            </a:r>
            <a:r>
              <a:rPr lang="en-US" sz="2400" dirty="0"/>
              <a:t>.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427" y="4033582"/>
            <a:ext cx="9659694" cy="1644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59FAF6-67A3-70CA-BF33-F2220D179B69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</p:spTree>
    <p:extLst>
      <p:ext uri="{BB962C8B-B14F-4D97-AF65-F5344CB8AC3E}">
        <p14:creationId xmlns:p14="http://schemas.microsoft.com/office/powerpoint/2010/main" val="116503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9" y="318338"/>
            <a:ext cx="7013582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Інструменти пошуку фільтра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Narrow"/>
                <a:cs typeface="Arial"/>
              </a:rPr>
              <a:t>Зображення</a:t>
            </a: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54505CB-6011-E41B-AE6B-558006FAD46A}"/>
              </a:ext>
            </a:extLst>
          </p:cNvPr>
          <p:cNvSpPr txBox="1"/>
          <p:nvPr/>
        </p:nvSpPr>
        <p:spPr>
          <a:xfrm>
            <a:off x="1873214" y="6400144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95" y="1660450"/>
            <a:ext cx="2925246" cy="225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451" y="1504876"/>
            <a:ext cx="3254429" cy="268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161" y="4353299"/>
            <a:ext cx="2767751" cy="194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190" y="1582194"/>
            <a:ext cx="2940662" cy="230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олілінія 12"/>
          <p:cNvSpPr/>
          <p:nvPr/>
        </p:nvSpPr>
        <p:spPr>
          <a:xfrm>
            <a:off x="310896" y="1682496"/>
            <a:ext cx="2752344" cy="2167128"/>
          </a:xfrm>
          <a:custGeom>
            <a:avLst/>
            <a:gdLst>
              <a:gd name="connsiteX0" fmla="*/ 292608 w 2752344"/>
              <a:gd name="connsiteY0" fmla="*/ 0 h 2167128"/>
              <a:gd name="connsiteX1" fmla="*/ 292608 w 2752344"/>
              <a:gd name="connsiteY1" fmla="*/ 310896 h 2167128"/>
              <a:gd name="connsiteX2" fmla="*/ 9144 w 2752344"/>
              <a:gd name="connsiteY2" fmla="*/ 320040 h 2167128"/>
              <a:gd name="connsiteX3" fmla="*/ 0 w 2752344"/>
              <a:gd name="connsiteY3" fmla="*/ 2167128 h 2167128"/>
              <a:gd name="connsiteX4" fmla="*/ 2752344 w 2752344"/>
              <a:gd name="connsiteY4" fmla="*/ 2157984 h 2167128"/>
              <a:gd name="connsiteX5" fmla="*/ 2734056 w 2752344"/>
              <a:gd name="connsiteY5" fmla="*/ 310896 h 2167128"/>
              <a:gd name="connsiteX6" fmla="*/ 1243584 w 2752344"/>
              <a:gd name="connsiteY6" fmla="*/ 301752 h 216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2344" h="2167128">
                <a:moveTo>
                  <a:pt x="292608" y="0"/>
                </a:moveTo>
                <a:lnTo>
                  <a:pt x="292608" y="310896"/>
                </a:lnTo>
                <a:lnTo>
                  <a:pt x="9144" y="320040"/>
                </a:lnTo>
                <a:lnTo>
                  <a:pt x="0" y="2167128"/>
                </a:lnTo>
                <a:lnTo>
                  <a:pt x="2752344" y="2157984"/>
                </a:lnTo>
                <a:lnTo>
                  <a:pt x="2734056" y="310896"/>
                </a:lnTo>
                <a:lnTo>
                  <a:pt x="1243584" y="301752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олілінія 14"/>
          <p:cNvSpPr/>
          <p:nvPr/>
        </p:nvSpPr>
        <p:spPr>
          <a:xfrm>
            <a:off x="4818888" y="1545336"/>
            <a:ext cx="2596896" cy="2633472"/>
          </a:xfrm>
          <a:custGeom>
            <a:avLst/>
            <a:gdLst>
              <a:gd name="connsiteX0" fmla="*/ 320040 w 2596896"/>
              <a:gd name="connsiteY0" fmla="*/ 0 h 2633472"/>
              <a:gd name="connsiteX1" fmla="*/ 320040 w 2596896"/>
              <a:gd name="connsiteY1" fmla="*/ 301752 h 2633472"/>
              <a:gd name="connsiteX2" fmla="*/ 9144 w 2596896"/>
              <a:gd name="connsiteY2" fmla="*/ 301752 h 2633472"/>
              <a:gd name="connsiteX3" fmla="*/ 0 w 2596896"/>
              <a:gd name="connsiteY3" fmla="*/ 2624328 h 2633472"/>
              <a:gd name="connsiteX4" fmla="*/ 2596896 w 2596896"/>
              <a:gd name="connsiteY4" fmla="*/ 2633472 h 2633472"/>
              <a:gd name="connsiteX5" fmla="*/ 2596896 w 2596896"/>
              <a:gd name="connsiteY5" fmla="*/ 292608 h 2633472"/>
              <a:gd name="connsiteX6" fmla="*/ 1170432 w 2596896"/>
              <a:gd name="connsiteY6" fmla="*/ 310896 h 2633472"/>
              <a:gd name="connsiteX7" fmla="*/ 1170432 w 2596896"/>
              <a:gd name="connsiteY7" fmla="*/ 310896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6896" h="2633472">
                <a:moveTo>
                  <a:pt x="320040" y="0"/>
                </a:moveTo>
                <a:lnTo>
                  <a:pt x="320040" y="301752"/>
                </a:lnTo>
                <a:lnTo>
                  <a:pt x="9144" y="301752"/>
                </a:lnTo>
                <a:lnTo>
                  <a:pt x="0" y="2624328"/>
                </a:lnTo>
                <a:lnTo>
                  <a:pt x="2596896" y="2633472"/>
                </a:lnTo>
                <a:lnTo>
                  <a:pt x="2596896" y="292608"/>
                </a:lnTo>
                <a:lnTo>
                  <a:pt x="1170432" y="310896"/>
                </a:lnTo>
                <a:lnTo>
                  <a:pt x="1170432" y="310896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олілінія 16"/>
          <p:cNvSpPr/>
          <p:nvPr/>
        </p:nvSpPr>
        <p:spPr>
          <a:xfrm>
            <a:off x="8775192" y="1647321"/>
            <a:ext cx="2596896" cy="2202303"/>
          </a:xfrm>
          <a:custGeom>
            <a:avLst/>
            <a:gdLst>
              <a:gd name="connsiteX0" fmla="*/ 320040 w 2596896"/>
              <a:gd name="connsiteY0" fmla="*/ 0 h 2633472"/>
              <a:gd name="connsiteX1" fmla="*/ 320040 w 2596896"/>
              <a:gd name="connsiteY1" fmla="*/ 301752 h 2633472"/>
              <a:gd name="connsiteX2" fmla="*/ 9144 w 2596896"/>
              <a:gd name="connsiteY2" fmla="*/ 301752 h 2633472"/>
              <a:gd name="connsiteX3" fmla="*/ 0 w 2596896"/>
              <a:gd name="connsiteY3" fmla="*/ 2624328 h 2633472"/>
              <a:gd name="connsiteX4" fmla="*/ 2596896 w 2596896"/>
              <a:gd name="connsiteY4" fmla="*/ 2633472 h 2633472"/>
              <a:gd name="connsiteX5" fmla="*/ 2596896 w 2596896"/>
              <a:gd name="connsiteY5" fmla="*/ 292608 h 2633472"/>
              <a:gd name="connsiteX6" fmla="*/ 1170432 w 2596896"/>
              <a:gd name="connsiteY6" fmla="*/ 310896 h 2633472"/>
              <a:gd name="connsiteX7" fmla="*/ 1170432 w 2596896"/>
              <a:gd name="connsiteY7" fmla="*/ 310896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6896" h="2633472">
                <a:moveTo>
                  <a:pt x="320040" y="0"/>
                </a:moveTo>
                <a:lnTo>
                  <a:pt x="320040" y="301752"/>
                </a:lnTo>
                <a:lnTo>
                  <a:pt x="9144" y="301752"/>
                </a:lnTo>
                <a:lnTo>
                  <a:pt x="0" y="2624328"/>
                </a:lnTo>
                <a:lnTo>
                  <a:pt x="2596896" y="2633472"/>
                </a:lnTo>
                <a:lnTo>
                  <a:pt x="2596896" y="292608"/>
                </a:lnTo>
                <a:lnTo>
                  <a:pt x="1170432" y="310896"/>
                </a:lnTo>
                <a:lnTo>
                  <a:pt x="1170432" y="310896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олілінія 17"/>
          <p:cNvSpPr/>
          <p:nvPr/>
        </p:nvSpPr>
        <p:spPr>
          <a:xfrm>
            <a:off x="2638025" y="4415843"/>
            <a:ext cx="2180863" cy="1856748"/>
          </a:xfrm>
          <a:custGeom>
            <a:avLst/>
            <a:gdLst>
              <a:gd name="connsiteX0" fmla="*/ 320040 w 2596896"/>
              <a:gd name="connsiteY0" fmla="*/ 0 h 2633472"/>
              <a:gd name="connsiteX1" fmla="*/ 320040 w 2596896"/>
              <a:gd name="connsiteY1" fmla="*/ 301752 h 2633472"/>
              <a:gd name="connsiteX2" fmla="*/ 9144 w 2596896"/>
              <a:gd name="connsiteY2" fmla="*/ 301752 h 2633472"/>
              <a:gd name="connsiteX3" fmla="*/ 0 w 2596896"/>
              <a:gd name="connsiteY3" fmla="*/ 2624328 h 2633472"/>
              <a:gd name="connsiteX4" fmla="*/ 2596896 w 2596896"/>
              <a:gd name="connsiteY4" fmla="*/ 2633472 h 2633472"/>
              <a:gd name="connsiteX5" fmla="*/ 2596896 w 2596896"/>
              <a:gd name="connsiteY5" fmla="*/ 292608 h 2633472"/>
              <a:gd name="connsiteX6" fmla="*/ 1170432 w 2596896"/>
              <a:gd name="connsiteY6" fmla="*/ 310896 h 2633472"/>
              <a:gd name="connsiteX7" fmla="*/ 1170432 w 2596896"/>
              <a:gd name="connsiteY7" fmla="*/ 310896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6896" h="2633472">
                <a:moveTo>
                  <a:pt x="320040" y="0"/>
                </a:moveTo>
                <a:lnTo>
                  <a:pt x="320040" y="301752"/>
                </a:lnTo>
                <a:lnTo>
                  <a:pt x="9144" y="301752"/>
                </a:lnTo>
                <a:lnTo>
                  <a:pt x="0" y="2624328"/>
                </a:lnTo>
                <a:lnTo>
                  <a:pt x="2596896" y="2633472"/>
                </a:lnTo>
                <a:lnTo>
                  <a:pt x="2596896" y="292608"/>
                </a:lnTo>
                <a:lnTo>
                  <a:pt x="1170432" y="310896"/>
                </a:lnTo>
                <a:lnTo>
                  <a:pt x="1170432" y="310896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551" y="4334429"/>
            <a:ext cx="4081278" cy="1994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олілінія 18"/>
          <p:cNvSpPr/>
          <p:nvPr/>
        </p:nvSpPr>
        <p:spPr>
          <a:xfrm>
            <a:off x="6858890" y="4434629"/>
            <a:ext cx="3583558" cy="1883681"/>
          </a:xfrm>
          <a:custGeom>
            <a:avLst/>
            <a:gdLst>
              <a:gd name="connsiteX0" fmla="*/ 320040 w 2596896"/>
              <a:gd name="connsiteY0" fmla="*/ 0 h 2633472"/>
              <a:gd name="connsiteX1" fmla="*/ 320040 w 2596896"/>
              <a:gd name="connsiteY1" fmla="*/ 301752 h 2633472"/>
              <a:gd name="connsiteX2" fmla="*/ 9144 w 2596896"/>
              <a:gd name="connsiteY2" fmla="*/ 301752 h 2633472"/>
              <a:gd name="connsiteX3" fmla="*/ 0 w 2596896"/>
              <a:gd name="connsiteY3" fmla="*/ 2624328 h 2633472"/>
              <a:gd name="connsiteX4" fmla="*/ 2596896 w 2596896"/>
              <a:gd name="connsiteY4" fmla="*/ 2633472 h 2633472"/>
              <a:gd name="connsiteX5" fmla="*/ 2596896 w 2596896"/>
              <a:gd name="connsiteY5" fmla="*/ 292608 h 2633472"/>
              <a:gd name="connsiteX6" fmla="*/ 1170432 w 2596896"/>
              <a:gd name="connsiteY6" fmla="*/ 310896 h 2633472"/>
              <a:gd name="connsiteX7" fmla="*/ 1170432 w 2596896"/>
              <a:gd name="connsiteY7" fmla="*/ 310896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6896" h="2633472">
                <a:moveTo>
                  <a:pt x="320040" y="0"/>
                </a:moveTo>
                <a:lnTo>
                  <a:pt x="320040" y="301752"/>
                </a:lnTo>
                <a:lnTo>
                  <a:pt x="9144" y="301752"/>
                </a:lnTo>
                <a:lnTo>
                  <a:pt x="0" y="2624328"/>
                </a:lnTo>
                <a:lnTo>
                  <a:pt x="2596896" y="2633472"/>
                </a:lnTo>
                <a:lnTo>
                  <a:pt x="2596896" y="292608"/>
                </a:lnTo>
                <a:lnTo>
                  <a:pt x="1170432" y="310896"/>
                </a:lnTo>
                <a:lnTo>
                  <a:pt x="1170432" y="310896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5554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1872671" y="392086"/>
            <a:ext cx="8211312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err="1">
                <a:latin typeface="Aptos Narrow"/>
                <a:ea typeface="+mn-lt"/>
                <a:cs typeface="+mn-lt"/>
              </a:rPr>
              <a:t>Відеоінструкція</a:t>
            </a:r>
            <a:r>
              <a:rPr lang="ru-RU" sz="3200" b="1" dirty="0">
                <a:latin typeface="Aptos Narrow"/>
                <a:ea typeface="+mn-lt"/>
                <a:cs typeface="+mn-lt"/>
              </a:rPr>
              <a:t> до </a:t>
            </a:r>
            <a:r>
              <a:rPr lang="ru-RU" sz="3200" b="1" dirty="0" err="1">
                <a:latin typeface="Aptos Narrow"/>
                <a:ea typeface="+mn-lt"/>
                <a:cs typeface="+mn-lt"/>
              </a:rPr>
              <a:t>вправи</a:t>
            </a:r>
            <a:r>
              <a:rPr lang="ru-RU" sz="3200" b="1" dirty="0">
                <a:latin typeface="Aptos Narrow"/>
                <a:ea typeface="+mn-lt"/>
                <a:cs typeface="+mn-lt"/>
              </a:rPr>
              <a:t> </a:t>
            </a:r>
          </a:p>
          <a:p>
            <a:pPr algn="ctr"/>
            <a:r>
              <a:rPr lang="ru-RU" sz="3200" b="1" dirty="0">
                <a:latin typeface="Aptos Narrow"/>
                <a:ea typeface="+mn-lt"/>
                <a:cs typeface="+mn-lt"/>
              </a:rPr>
              <a:t>«</a:t>
            </a:r>
            <a:r>
              <a:rPr lang="ru-RU" sz="3200" b="1" dirty="0" err="1">
                <a:latin typeface="Aptos Narrow"/>
                <a:ea typeface="+mn-lt"/>
                <a:cs typeface="+mn-lt"/>
              </a:rPr>
              <a:t>Працюємо</a:t>
            </a:r>
            <a:r>
              <a:rPr lang="ru-RU" sz="3200" b="1" dirty="0">
                <a:latin typeface="Aptos Narrow"/>
                <a:ea typeface="+mn-lt"/>
                <a:cs typeface="+mn-lt"/>
              </a:rPr>
              <a:t> з </a:t>
            </a:r>
            <a:r>
              <a:rPr lang="ru-RU" sz="3200" b="1" dirty="0" err="1">
                <a:latin typeface="Aptos Narrow"/>
                <a:ea typeface="+mn-lt"/>
                <a:cs typeface="+mn-lt"/>
              </a:rPr>
              <a:t>комп’ютером</a:t>
            </a:r>
            <a:r>
              <a:rPr lang="ru-RU" sz="3200" b="1" dirty="0">
                <a:latin typeface="Aptos Narrow"/>
                <a:ea typeface="+mn-lt"/>
                <a:cs typeface="+mn-lt"/>
              </a:rPr>
              <a:t>»</a:t>
            </a:r>
            <a:endParaRPr lang="uk-UA" sz="3200" b="1" dirty="0"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Простий пошу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798" y="1453372"/>
            <a:ext cx="8146330" cy="4582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620342-F7B8-D5D8-81E7-0FD7871B4E8E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</p:spTree>
    <p:extLst>
      <p:ext uri="{BB962C8B-B14F-4D97-AF65-F5344CB8AC3E}">
        <p14:creationId xmlns:p14="http://schemas.microsoft.com/office/powerpoint/2010/main" val="109850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456C4-FEAF-6EAF-15AB-36BE317D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CC9C2AE-D163-D361-C167-65D2E4735034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Виберіть відповіді на запитання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CB646064-375F-59C9-429F-8748479F2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6BA1D1A5-D628-F8DB-010A-D922952D3C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FA994BE-CA89-CB6E-D94A-CDF9DC7AD8D7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7E9086-1910-277F-ABAD-8AEDA1DC97B7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0489BFD-F676-61E5-5CA1-66C3C24D7431}"/>
              </a:ext>
            </a:extLst>
          </p:cNvPr>
          <p:cNvSpPr txBox="1"/>
          <p:nvPr/>
        </p:nvSpPr>
        <p:spPr>
          <a:xfrm>
            <a:off x="1430282" y="1753735"/>
            <a:ext cx="8911048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Які кнопки фільтрування результатів пошуку в пошуковій системі </a:t>
            </a:r>
            <a:r>
              <a:rPr lang="en-US" sz="2400" b="1" dirty="0"/>
              <a:t>Google</a:t>
            </a:r>
            <a:r>
              <a:rPr lang="ru-RU" sz="2400" dirty="0"/>
              <a:t> </a:t>
            </a:r>
            <a:r>
              <a:rPr lang="uk-UA" sz="2400" dirty="0"/>
              <a:t>призначені для пошуку посилань лише на дані певних видів? 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AE99E-2E2D-20D6-7350-643FBF4B103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  <p:sp>
        <p:nvSpPr>
          <p:cNvPr id="8" name="Зображення">
            <a:extLst>
              <a:ext uri="{FF2B5EF4-FFF2-40B4-BE49-F238E27FC236}">
                <a16:creationId xmlns:a16="http://schemas.microsoft.com/office/drawing/2014/main" id="{4040FB54-852E-1A51-CAFE-99934F9886DB}"/>
              </a:ext>
            </a:extLst>
          </p:cNvPr>
          <p:cNvSpPr/>
          <p:nvPr/>
        </p:nvSpPr>
        <p:spPr>
          <a:xfrm>
            <a:off x="1430282" y="3713842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Зображення</a:t>
            </a:r>
          </a:p>
        </p:txBody>
      </p:sp>
      <p:sp>
        <p:nvSpPr>
          <p:cNvPr id="11" name="Відео">
            <a:extLst>
              <a:ext uri="{FF2B5EF4-FFF2-40B4-BE49-F238E27FC236}">
                <a16:creationId xmlns:a16="http://schemas.microsoft.com/office/drawing/2014/main" id="{CD89EAB7-77B7-4699-5101-7FD33E4B2487}"/>
              </a:ext>
            </a:extLst>
          </p:cNvPr>
          <p:cNvSpPr/>
          <p:nvPr/>
        </p:nvSpPr>
        <p:spPr>
          <a:xfrm>
            <a:off x="8735448" y="3732576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Відео</a:t>
            </a:r>
          </a:p>
        </p:txBody>
      </p:sp>
      <p:sp>
        <p:nvSpPr>
          <p:cNvPr id="13" name="Карти">
            <a:extLst>
              <a:ext uri="{FF2B5EF4-FFF2-40B4-BE49-F238E27FC236}">
                <a16:creationId xmlns:a16="http://schemas.microsoft.com/office/drawing/2014/main" id="{EF8245E6-DAD6-7DBD-D41A-F9FF882AE4C7}"/>
              </a:ext>
            </a:extLst>
          </p:cNvPr>
          <p:cNvSpPr/>
          <p:nvPr/>
        </p:nvSpPr>
        <p:spPr>
          <a:xfrm>
            <a:off x="6300393" y="4680100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Карти</a:t>
            </a:r>
          </a:p>
        </p:txBody>
      </p:sp>
      <p:sp>
        <p:nvSpPr>
          <p:cNvPr id="14" name="Новини">
            <a:extLst>
              <a:ext uri="{FF2B5EF4-FFF2-40B4-BE49-F238E27FC236}">
                <a16:creationId xmlns:a16="http://schemas.microsoft.com/office/drawing/2014/main" id="{F14F1EDB-99C6-A17D-93B4-023DEAC4F644}"/>
              </a:ext>
            </a:extLst>
          </p:cNvPr>
          <p:cNvSpPr/>
          <p:nvPr/>
        </p:nvSpPr>
        <p:spPr>
          <a:xfrm>
            <a:off x="3865338" y="3713842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Новини</a:t>
            </a:r>
          </a:p>
        </p:txBody>
      </p:sp>
      <p:sp>
        <p:nvSpPr>
          <p:cNvPr id="15" name="Покупки">
            <a:extLst>
              <a:ext uri="{FF2B5EF4-FFF2-40B4-BE49-F238E27FC236}">
                <a16:creationId xmlns:a16="http://schemas.microsoft.com/office/drawing/2014/main" id="{98540458-37DC-2AD1-E436-2BA09D64B19B}"/>
              </a:ext>
            </a:extLst>
          </p:cNvPr>
          <p:cNvSpPr/>
          <p:nvPr/>
        </p:nvSpPr>
        <p:spPr>
          <a:xfrm>
            <a:off x="6300393" y="3736856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Покупки</a:t>
            </a:r>
          </a:p>
        </p:txBody>
      </p:sp>
      <p:sp>
        <p:nvSpPr>
          <p:cNvPr id="17" name="Книги">
            <a:extLst>
              <a:ext uri="{FF2B5EF4-FFF2-40B4-BE49-F238E27FC236}">
                <a16:creationId xmlns:a16="http://schemas.microsoft.com/office/drawing/2014/main" id="{637B3C0B-DDE1-3B89-A380-74AE24060F23}"/>
              </a:ext>
            </a:extLst>
          </p:cNvPr>
          <p:cNvSpPr/>
          <p:nvPr/>
        </p:nvSpPr>
        <p:spPr>
          <a:xfrm>
            <a:off x="3865338" y="4652739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Книги</a:t>
            </a:r>
          </a:p>
        </p:txBody>
      </p:sp>
      <p:sp>
        <p:nvSpPr>
          <p:cNvPr id="18" name="Авіарейси">
            <a:extLst>
              <a:ext uri="{FF2B5EF4-FFF2-40B4-BE49-F238E27FC236}">
                <a16:creationId xmlns:a16="http://schemas.microsoft.com/office/drawing/2014/main" id="{5E5E228E-5F04-D6A0-FB12-88812852D7FF}"/>
              </a:ext>
            </a:extLst>
          </p:cNvPr>
          <p:cNvSpPr/>
          <p:nvPr/>
        </p:nvSpPr>
        <p:spPr>
          <a:xfrm>
            <a:off x="1430282" y="4652739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Авіарейси</a:t>
            </a:r>
          </a:p>
        </p:txBody>
      </p:sp>
      <p:sp>
        <p:nvSpPr>
          <p:cNvPr id="19" name="Фінанси">
            <a:extLst>
              <a:ext uri="{FF2B5EF4-FFF2-40B4-BE49-F238E27FC236}">
                <a16:creationId xmlns:a16="http://schemas.microsoft.com/office/drawing/2014/main" id="{258B491C-8712-8C8E-C798-4B9C5DF98FA6}"/>
              </a:ext>
            </a:extLst>
          </p:cNvPr>
          <p:cNvSpPr/>
          <p:nvPr/>
        </p:nvSpPr>
        <p:spPr>
          <a:xfrm>
            <a:off x="8735449" y="4622741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Фінанси</a:t>
            </a:r>
          </a:p>
        </p:txBody>
      </p:sp>
    </p:spTree>
    <p:extLst>
      <p:ext uri="{BB962C8B-B14F-4D97-AF65-F5344CB8AC3E}">
        <p14:creationId xmlns:p14="http://schemas.microsoft.com/office/powerpoint/2010/main" val="298492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80759-BA2E-546F-C605-0F329E5DB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AACB6544-5641-D701-50C8-187A7CBE6D39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Виберіть відповіді на запитання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6B99088B-E16A-DCE0-66E1-2279D0D92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32040212-2C82-5421-CC09-88ACDA2DEC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8A80FB7-3115-FB70-1857-2A5F62614576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73EFA3-DC2B-2047-F140-10FB9328F8C6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27D1FE84-26BC-830A-1207-F7F305FE16EF}"/>
              </a:ext>
            </a:extLst>
          </p:cNvPr>
          <p:cNvSpPr txBox="1"/>
          <p:nvPr/>
        </p:nvSpPr>
        <p:spPr>
          <a:xfrm>
            <a:off x="1430282" y="1753735"/>
            <a:ext cx="8911048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Які кнопки фільтрування результатів пошуку в пошуковій системі </a:t>
            </a:r>
            <a:r>
              <a:rPr lang="en-US" sz="2400" b="1" dirty="0"/>
              <a:t>Google</a:t>
            </a:r>
            <a:r>
              <a:rPr lang="ru-RU" sz="2400" dirty="0"/>
              <a:t> </a:t>
            </a:r>
            <a:r>
              <a:rPr lang="uk-UA" sz="2400" dirty="0"/>
              <a:t>призначені для пошуку посилань певного призначення? 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3930E5-64F0-8C5D-1502-3ACFEF7794A6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  <p:sp>
        <p:nvSpPr>
          <p:cNvPr id="8" name="Зображення">
            <a:extLst>
              <a:ext uri="{FF2B5EF4-FFF2-40B4-BE49-F238E27FC236}">
                <a16:creationId xmlns:a16="http://schemas.microsoft.com/office/drawing/2014/main" id="{8117B564-E417-E258-CF9B-7199D93CCEC9}"/>
              </a:ext>
            </a:extLst>
          </p:cNvPr>
          <p:cNvSpPr/>
          <p:nvPr/>
        </p:nvSpPr>
        <p:spPr>
          <a:xfrm>
            <a:off x="1430282" y="3713842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Зображення</a:t>
            </a:r>
          </a:p>
        </p:txBody>
      </p:sp>
      <p:sp>
        <p:nvSpPr>
          <p:cNvPr id="11" name="Відео">
            <a:extLst>
              <a:ext uri="{FF2B5EF4-FFF2-40B4-BE49-F238E27FC236}">
                <a16:creationId xmlns:a16="http://schemas.microsoft.com/office/drawing/2014/main" id="{33969309-AFB4-3680-D831-D018D9E86AF4}"/>
              </a:ext>
            </a:extLst>
          </p:cNvPr>
          <p:cNvSpPr/>
          <p:nvPr/>
        </p:nvSpPr>
        <p:spPr>
          <a:xfrm>
            <a:off x="8735448" y="3732576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Відео</a:t>
            </a:r>
          </a:p>
        </p:txBody>
      </p:sp>
      <p:sp>
        <p:nvSpPr>
          <p:cNvPr id="13" name="Карти">
            <a:extLst>
              <a:ext uri="{FF2B5EF4-FFF2-40B4-BE49-F238E27FC236}">
                <a16:creationId xmlns:a16="http://schemas.microsoft.com/office/drawing/2014/main" id="{783AD179-34D8-FE6E-38CA-81F4FEEB2BE9}"/>
              </a:ext>
            </a:extLst>
          </p:cNvPr>
          <p:cNvSpPr/>
          <p:nvPr/>
        </p:nvSpPr>
        <p:spPr>
          <a:xfrm>
            <a:off x="6300393" y="4680100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Карти</a:t>
            </a:r>
          </a:p>
        </p:txBody>
      </p:sp>
      <p:sp>
        <p:nvSpPr>
          <p:cNvPr id="14" name="Новини">
            <a:extLst>
              <a:ext uri="{FF2B5EF4-FFF2-40B4-BE49-F238E27FC236}">
                <a16:creationId xmlns:a16="http://schemas.microsoft.com/office/drawing/2014/main" id="{A97A9DAE-553C-4A1C-C08F-6F39129248D9}"/>
              </a:ext>
            </a:extLst>
          </p:cNvPr>
          <p:cNvSpPr/>
          <p:nvPr/>
        </p:nvSpPr>
        <p:spPr>
          <a:xfrm>
            <a:off x="3865338" y="3713842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Новини</a:t>
            </a:r>
          </a:p>
        </p:txBody>
      </p:sp>
      <p:sp>
        <p:nvSpPr>
          <p:cNvPr id="15" name="Покупки">
            <a:extLst>
              <a:ext uri="{FF2B5EF4-FFF2-40B4-BE49-F238E27FC236}">
                <a16:creationId xmlns:a16="http://schemas.microsoft.com/office/drawing/2014/main" id="{15D26506-6DCF-CDA6-2A1E-8903756A8637}"/>
              </a:ext>
            </a:extLst>
          </p:cNvPr>
          <p:cNvSpPr/>
          <p:nvPr/>
        </p:nvSpPr>
        <p:spPr>
          <a:xfrm>
            <a:off x="6300393" y="3736856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Покупки</a:t>
            </a:r>
          </a:p>
        </p:txBody>
      </p:sp>
      <p:sp>
        <p:nvSpPr>
          <p:cNvPr id="17" name="Книги">
            <a:extLst>
              <a:ext uri="{FF2B5EF4-FFF2-40B4-BE49-F238E27FC236}">
                <a16:creationId xmlns:a16="http://schemas.microsoft.com/office/drawing/2014/main" id="{B78A5987-1941-A641-A275-C77634971F05}"/>
              </a:ext>
            </a:extLst>
          </p:cNvPr>
          <p:cNvSpPr/>
          <p:nvPr/>
        </p:nvSpPr>
        <p:spPr>
          <a:xfrm>
            <a:off x="3865338" y="4652739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Книги</a:t>
            </a:r>
          </a:p>
        </p:txBody>
      </p:sp>
      <p:sp>
        <p:nvSpPr>
          <p:cNvPr id="18" name="Авіарейси">
            <a:extLst>
              <a:ext uri="{FF2B5EF4-FFF2-40B4-BE49-F238E27FC236}">
                <a16:creationId xmlns:a16="http://schemas.microsoft.com/office/drawing/2014/main" id="{85CE7792-2DEB-99AA-D8FC-FA65208F7F43}"/>
              </a:ext>
            </a:extLst>
          </p:cNvPr>
          <p:cNvSpPr/>
          <p:nvPr/>
        </p:nvSpPr>
        <p:spPr>
          <a:xfrm>
            <a:off x="1430282" y="4652739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Авіарейси</a:t>
            </a:r>
          </a:p>
        </p:txBody>
      </p:sp>
      <p:sp>
        <p:nvSpPr>
          <p:cNvPr id="19" name="Фінанси">
            <a:extLst>
              <a:ext uri="{FF2B5EF4-FFF2-40B4-BE49-F238E27FC236}">
                <a16:creationId xmlns:a16="http://schemas.microsoft.com/office/drawing/2014/main" id="{402EC574-1215-3D43-B734-2ED28A57DC0D}"/>
              </a:ext>
            </a:extLst>
          </p:cNvPr>
          <p:cNvSpPr/>
          <p:nvPr/>
        </p:nvSpPr>
        <p:spPr>
          <a:xfrm>
            <a:off x="8735449" y="4622741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Фінанси</a:t>
            </a:r>
          </a:p>
        </p:txBody>
      </p:sp>
    </p:spTree>
    <p:extLst>
      <p:ext uri="{BB962C8B-B14F-4D97-AF65-F5344CB8AC3E}">
        <p14:creationId xmlns:p14="http://schemas.microsoft.com/office/powerpoint/2010/main" val="82210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7B65B-3E3E-8D48-FBAE-41C8EA355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44F706EE-22BE-1142-41D1-DAB7772CE25E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Виберіть відповіді на запитання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E235954C-8AB6-02B3-E5E3-8DC5B69A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64D9D293-77F0-108C-4A49-5E1D381547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48B05BB-0C1A-3E1D-75A8-229A78799B3D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2136A5B-C92F-3195-7904-D57DF55812BA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5845101-89EC-2EB9-2BEE-A52912398EE0}"/>
              </a:ext>
            </a:extLst>
          </p:cNvPr>
          <p:cNvSpPr txBox="1"/>
          <p:nvPr/>
        </p:nvSpPr>
        <p:spPr>
          <a:xfrm>
            <a:off x="1430282" y="1753735"/>
            <a:ext cx="8911048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Інструменти пошуку з яким фільтром дають можливість пошуку ресурсів за ліцензією </a:t>
            </a:r>
            <a:r>
              <a:rPr lang="en-US" sz="2400" b="1" dirty="0"/>
              <a:t>Creative Commons</a:t>
            </a:r>
            <a:r>
              <a:rPr lang="ru-RU" sz="2400" dirty="0"/>
              <a:t>? </a:t>
            </a:r>
            <a:r>
              <a:rPr lang="uk-UA" sz="2400" dirty="0"/>
              <a:t>Поясніть, що означає ця ліцензія.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903DA-A996-08CD-37AA-5DCE9319AE5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  <p:sp>
        <p:nvSpPr>
          <p:cNvPr id="8" name="Зображення">
            <a:extLst>
              <a:ext uri="{FF2B5EF4-FFF2-40B4-BE49-F238E27FC236}">
                <a16:creationId xmlns:a16="http://schemas.microsoft.com/office/drawing/2014/main" id="{6F8C1372-2D8A-00CA-F865-2DC8A534318B}"/>
              </a:ext>
            </a:extLst>
          </p:cNvPr>
          <p:cNvSpPr/>
          <p:nvPr/>
        </p:nvSpPr>
        <p:spPr>
          <a:xfrm>
            <a:off x="1430282" y="3713842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Зображення</a:t>
            </a:r>
          </a:p>
        </p:txBody>
      </p:sp>
      <p:sp>
        <p:nvSpPr>
          <p:cNvPr id="11" name="Відео">
            <a:extLst>
              <a:ext uri="{FF2B5EF4-FFF2-40B4-BE49-F238E27FC236}">
                <a16:creationId xmlns:a16="http://schemas.microsoft.com/office/drawing/2014/main" id="{41F6C064-9D49-0D67-3A1E-DD0D7AFDA2EC}"/>
              </a:ext>
            </a:extLst>
          </p:cNvPr>
          <p:cNvSpPr/>
          <p:nvPr/>
        </p:nvSpPr>
        <p:spPr>
          <a:xfrm>
            <a:off x="8735448" y="3732576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Відео</a:t>
            </a:r>
          </a:p>
        </p:txBody>
      </p:sp>
      <p:sp>
        <p:nvSpPr>
          <p:cNvPr id="13" name="Карти">
            <a:extLst>
              <a:ext uri="{FF2B5EF4-FFF2-40B4-BE49-F238E27FC236}">
                <a16:creationId xmlns:a16="http://schemas.microsoft.com/office/drawing/2014/main" id="{6C9843F1-80E1-E991-4F69-39572BE3DC85}"/>
              </a:ext>
            </a:extLst>
          </p:cNvPr>
          <p:cNvSpPr/>
          <p:nvPr/>
        </p:nvSpPr>
        <p:spPr>
          <a:xfrm>
            <a:off x="6300393" y="4680100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Карти</a:t>
            </a:r>
          </a:p>
        </p:txBody>
      </p:sp>
      <p:sp>
        <p:nvSpPr>
          <p:cNvPr id="14" name="Новини">
            <a:extLst>
              <a:ext uri="{FF2B5EF4-FFF2-40B4-BE49-F238E27FC236}">
                <a16:creationId xmlns:a16="http://schemas.microsoft.com/office/drawing/2014/main" id="{59256713-6FC0-A070-B724-EE5A60FE49E9}"/>
              </a:ext>
            </a:extLst>
          </p:cNvPr>
          <p:cNvSpPr/>
          <p:nvPr/>
        </p:nvSpPr>
        <p:spPr>
          <a:xfrm>
            <a:off x="3865338" y="3713842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Новини</a:t>
            </a:r>
          </a:p>
        </p:txBody>
      </p:sp>
      <p:sp>
        <p:nvSpPr>
          <p:cNvPr id="15" name="Покупки">
            <a:extLst>
              <a:ext uri="{FF2B5EF4-FFF2-40B4-BE49-F238E27FC236}">
                <a16:creationId xmlns:a16="http://schemas.microsoft.com/office/drawing/2014/main" id="{E5C89B23-735C-454B-0FE5-4E6AE5801956}"/>
              </a:ext>
            </a:extLst>
          </p:cNvPr>
          <p:cNvSpPr/>
          <p:nvPr/>
        </p:nvSpPr>
        <p:spPr>
          <a:xfrm>
            <a:off x="6300393" y="3736856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Покупки</a:t>
            </a:r>
          </a:p>
        </p:txBody>
      </p:sp>
      <p:sp>
        <p:nvSpPr>
          <p:cNvPr id="17" name="Книги">
            <a:extLst>
              <a:ext uri="{FF2B5EF4-FFF2-40B4-BE49-F238E27FC236}">
                <a16:creationId xmlns:a16="http://schemas.microsoft.com/office/drawing/2014/main" id="{A5BA0DC9-0697-C1E0-442A-CF2AD7291CD2}"/>
              </a:ext>
            </a:extLst>
          </p:cNvPr>
          <p:cNvSpPr/>
          <p:nvPr/>
        </p:nvSpPr>
        <p:spPr>
          <a:xfrm>
            <a:off x="3865338" y="4652739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Книги</a:t>
            </a:r>
          </a:p>
        </p:txBody>
      </p:sp>
      <p:sp>
        <p:nvSpPr>
          <p:cNvPr id="18" name="Авіарейси">
            <a:extLst>
              <a:ext uri="{FF2B5EF4-FFF2-40B4-BE49-F238E27FC236}">
                <a16:creationId xmlns:a16="http://schemas.microsoft.com/office/drawing/2014/main" id="{A260033F-C9E1-D20E-1317-E7E3DA632960}"/>
              </a:ext>
            </a:extLst>
          </p:cNvPr>
          <p:cNvSpPr/>
          <p:nvPr/>
        </p:nvSpPr>
        <p:spPr>
          <a:xfrm>
            <a:off x="1430282" y="4652739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Авіарейси</a:t>
            </a:r>
          </a:p>
        </p:txBody>
      </p:sp>
      <p:sp>
        <p:nvSpPr>
          <p:cNvPr id="19" name="Фінанси">
            <a:extLst>
              <a:ext uri="{FF2B5EF4-FFF2-40B4-BE49-F238E27FC236}">
                <a16:creationId xmlns:a16="http://schemas.microsoft.com/office/drawing/2014/main" id="{92E7D316-C238-889B-516C-DD94985F4B4E}"/>
              </a:ext>
            </a:extLst>
          </p:cNvPr>
          <p:cNvSpPr/>
          <p:nvPr/>
        </p:nvSpPr>
        <p:spPr>
          <a:xfrm>
            <a:off x="8735449" y="4622741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Фінанси</a:t>
            </a:r>
          </a:p>
        </p:txBody>
      </p:sp>
    </p:spTree>
    <p:extLst>
      <p:ext uri="{BB962C8B-B14F-4D97-AF65-F5344CB8AC3E}">
        <p14:creationId xmlns:p14="http://schemas.microsoft.com/office/powerpoint/2010/main" val="39643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BCB2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35D0F-E044-DF44-1DD7-98727738E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AC65C3F-2210-95D1-ACD4-E331726C1D6E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Виконайте вправу в Інтернеті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FA6B035-CDC9-9566-EE43-D4F89F41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D99ACA39-DCE8-C5B7-E793-F21E848CC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6EFECA2-3C6A-4B68-FE82-34AA3BB6CE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7349E7-DC2B-6609-6AAB-2A50FF152D87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13A59560-FFE4-0CE9-5552-B072CD1A0E16}"/>
              </a:ext>
            </a:extLst>
          </p:cNvPr>
          <p:cNvSpPr txBox="1"/>
          <p:nvPr/>
        </p:nvSpPr>
        <p:spPr>
          <a:xfrm>
            <a:off x="2544838" y="1479061"/>
            <a:ext cx="7226423" cy="438754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uk-UA" sz="24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Вправа «</a:t>
            </a:r>
            <a:r>
              <a:rPr lang="uk-UA" altLang="uk-UA" sz="24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Ефективний пошук в Інтернеті</a:t>
            </a:r>
            <a:r>
              <a:rPr lang="uk-UA" sz="24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»</a:t>
            </a:r>
            <a:endParaRPr lang="en-US" sz="2400" b="1" kern="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2400" kern="1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Вам потрібно створити комп'ютерну презентацію, у якій продемонструвати, як може рухатися робот. Рухоме зображення ви хочете знайти в Інтернеті і використати його з дотриманням авторських прав. </a:t>
            </a:r>
            <a:endParaRPr lang="en-US" sz="2400" kern="1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2400" kern="1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 фільтри ви використаєте для пошуку в Інтернеті та які інструменти пошуку застосуєте?</a:t>
            </a:r>
            <a:endParaRPr lang="uk-UA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7675" algn="just"/>
            <a:endParaRPr lang="uk-UA" sz="2400" dirty="0"/>
          </a:p>
          <a:p>
            <a:pPr indent="447675" algn="r"/>
            <a:r>
              <a:rPr lang="en-US" sz="2400" dirty="0">
                <a:hlinkClick r:id="rId4"/>
              </a:rPr>
              <a:t>https://wordwall.net/play/68181/190/933</a:t>
            </a:r>
            <a:r>
              <a:rPr lang="uk-UA" sz="2400" dirty="0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81AAC-3E20-2400-0676-EBBBADF7E84F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FBDD68-D2F9-0A00-7FC6-407F7E6D6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398" y="2396804"/>
            <a:ext cx="1944793" cy="1972445"/>
          </a:xfrm>
          <a:prstGeom prst="rect">
            <a:avLst/>
          </a:prstGeom>
        </p:spPr>
      </p:pic>
      <p:pic>
        <p:nvPicPr>
          <p:cNvPr id="20" name="Рисунок 19" descr="Зображення, що містить іграшка, екшн-фігурка, мультфільм, статуетка&#10;&#10;Автоматично згенерований опис">
            <a:extLst>
              <a:ext uri="{FF2B5EF4-FFF2-40B4-BE49-F238E27FC236}">
                <a16:creationId xmlns:a16="http://schemas.microsoft.com/office/drawing/2014/main" id="{DA361944-1368-EDB9-F8D7-AF1739051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944" y="1623904"/>
            <a:ext cx="2745345" cy="2745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C72E74-E895-75ED-2AA7-1BC9FBBB39B8}"/>
              </a:ext>
            </a:extLst>
          </p:cNvPr>
          <p:cNvSpPr txBox="1"/>
          <p:nvPr/>
        </p:nvSpPr>
        <p:spPr>
          <a:xfrm>
            <a:off x="75514" y="4534388"/>
            <a:ext cx="24764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1400" b="0" i="0" u="none" strike="noStrike" dirty="0">
                <a:effectLst/>
              </a:rPr>
              <a:t>https://www.deviantart.com/deiby-ybied/art/Robot-Domestico-Basico-711986837</a:t>
            </a:r>
          </a:p>
          <a:p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087463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02398" y="5559566"/>
            <a:ext cx="821131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Вправа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 «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Пошук зображень (налаштування фільтрів)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»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/>
              <a:ea typeface="+mn-lt"/>
              <a:cs typeface="+mn-lt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20342-F7B8-D5D8-81E7-0FD7871B4E8E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Комп’ютерні мережі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lt"/>
                <a:cs typeface="+mn-lt"/>
              </a:rPr>
              <a:t>  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/>
                <a:ea typeface="+mn-lt"/>
                <a:cs typeface="+mn-lt"/>
              </a:rPr>
              <a:t>/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lt"/>
                <a:cs typeface="+mn-lt"/>
              </a:rPr>
              <a:t>  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Пошук відомостей в Інтернеті</a:t>
            </a:r>
          </a:p>
        </p:txBody>
      </p:sp>
      <p:pic>
        <p:nvPicPr>
          <p:cNvPr id="1026" name="Picture 2" descr="https://learningapps.org/qrcode.php?id=p9xvq93ya2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8150" y="1644200"/>
            <a:ext cx="2746259" cy="274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944967" y="4781997"/>
            <a:ext cx="4992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https://learningapps.org/watch?v=p9xvq93ya24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005840" y="4611403"/>
            <a:ext cx="5221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Віднесіть значення властивості до певного фільтра для пошуку зображень в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Google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399" y="1469304"/>
            <a:ext cx="5312665" cy="304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EAC65C3F-2210-95D1-ACD4-E331726C1D6E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Виконайте вправу в Інтернеті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43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3476552" y="1767006"/>
            <a:ext cx="5947287" cy="224676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000" b="1" dirty="0" err="1">
                <a:latin typeface="Aptos Narrow"/>
                <a:ea typeface="+mn-lt"/>
                <a:cs typeface="+mn-lt"/>
              </a:rPr>
              <a:t>Успіхів</a:t>
            </a:r>
            <a:r>
              <a:rPr lang="ru-RU" sz="7000" b="1" dirty="0">
                <a:latin typeface="Aptos Narrow"/>
                <a:ea typeface="+mn-lt"/>
                <a:cs typeface="+mn-lt"/>
              </a:rPr>
              <a:t> вам</a:t>
            </a:r>
            <a:endParaRPr lang="ru-RU" dirty="0"/>
          </a:p>
          <a:p>
            <a:pPr algn="ctr"/>
            <a:r>
              <a:rPr lang="ru-RU" sz="7000" b="1" dirty="0">
                <a:solidFill>
                  <a:srgbClr val="75BA02"/>
                </a:solidFill>
                <a:latin typeface="Aptos Narrow"/>
              </a:rPr>
              <a:t>у </a:t>
            </a:r>
            <a:r>
              <a:rPr lang="ru-RU" sz="7000" b="1" dirty="0" err="1">
                <a:solidFill>
                  <a:srgbClr val="75BA02"/>
                </a:solidFill>
                <a:latin typeface="Aptos Narrow"/>
              </a:rPr>
              <a:t>навчанні</a:t>
            </a:r>
            <a:r>
              <a:rPr lang="ru-RU" sz="7000" b="1" dirty="0">
                <a:solidFill>
                  <a:srgbClr val="75BA02"/>
                </a:solidFill>
                <a:latin typeface="Aptos Narrow"/>
              </a:rPr>
              <a:t>!</a:t>
            </a:r>
          </a:p>
        </p:txBody>
      </p:sp>
      <p:pic>
        <p:nvPicPr>
          <p:cNvPr id="15" name="Рисунок 14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868E0400-D127-FDFC-2854-A3EEB8AD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5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BDF190D6-90B9-A864-2641-AE11070355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A739FFD-1ACF-9C88-736E-04F7936CFE94}"/>
              </a:ext>
            </a:extLst>
          </p:cNvPr>
          <p:cNvCxnSpPr/>
          <p:nvPr/>
        </p:nvCxnSpPr>
        <p:spPr>
          <a:xfrm>
            <a:off x="2390775" y="742950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B0FF0CD-9180-5DD0-B989-F375AEA4AFCE}"/>
              </a:ext>
            </a:extLst>
          </p:cNvPr>
          <p:cNvSpPr txBox="1"/>
          <p:nvPr/>
        </p:nvSpPr>
        <p:spPr>
          <a:xfrm>
            <a:off x="1854926" y="5917467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Йосиф Ривкінд  </a:t>
            </a:r>
            <a:r>
              <a:rPr lang="ru-RU" sz="1600" b="1" dirty="0"/>
              <a:t>/</a:t>
            </a:r>
            <a:r>
              <a:rPr lang="ru-RU" sz="1600" b="1" dirty="0">
                <a:solidFill>
                  <a:schemeClr val="bg1"/>
                </a:solidFill>
              </a:rPr>
              <a:t>  Тетяна Лисенко</a:t>
            </a:r>
            <a:r>
              <a:rPr lang="ru-RU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ru-RU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ru-RU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ru-RU" sz="1600" b="1" dirty="0">
                <a:solidFill>
                  <a:schemeClr val="bg1"/>
                </a:solidFill>
              </a:rPr>
              <a:t>Людмила </a:t>
            </a:r>
            <a:r>
              <a:rPr lang="ru-RU" sz="1600" b="1" dirty="0" err="1">
                <a:solidFill>
                  <a:schemeClr val="bg1"/>
                </a:solidFill>
              </a:rPr>
              <a:t>Чернікова</a:t>
            </a:r>
            <a:r>
              <a:rPr lang="ru-RU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ru-RU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ru-RU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ru-RU" sz="1600" b="1" dirty="0" err="1">
                <a:solidFill>
                  <a:schemeClr val="bg1"/>
                </a:solidFill>
              </a:rPr>
              <a:t>Віктор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Шакотько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81F0BB-12A8-4747-891B-55ED39447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3" y="1091006"/>
            <a:ext cx="3080687" cy="4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90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4568818" y="1624339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>
                <a:latin typeface="Aptos Narrow"/>
                <a:ea typeface="+mn-lt"/>
                <a:cs typeface="+mn-lt"/>
              </a:rPr>
              <a:t>На цьому </a:t>
            </a:r>
            <a:r>
              <a:rPr lang="uk-UA" sz="3200" b="1" dirty="0" err="1">
                <a:latin typeface="Aptos Narrow"/>
                <a:ea typeface="+mn-lt"/>
                <a:cs typeface="+mn-lt"/>
              </a:rPr>
              <a:t>уроці</a:t>
            </a:r>
            <a:r>
              <a:rPr lang="uk-UA" sz="3200" b="1" dirty="0">
                <a:latin typeface="Aptos Narrow"/>
                <a:ea typeface="+mn-lt"/>
                <a:cs typeface="+mn-lt"/>
              </a:rPr>
              <a:t> ми вивчатимемо:</a:t>
            </a:r>
            <a:endParaRPr lang="uk-UA" sz="3200" b="1" dirty="0"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390775" y="742950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4568818" y="2786030"/>
            <a:ext cx="6679474" cy="25545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►"/>
            </a:pP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фільтрування результатів пошуку;</a:t>
            </a:r>
          </a:p>
          <a:p>
            <a:pPr marL="457200" indent="-457200">
              <a:buFont typeface="Arial" panose="020B0604020202020204" pitchFamily="34" charset="0"/>
              <a:buChar char="►"/>
            </a:pP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інструменти пошуку відомостей в Інтернеті. 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CA4FB9-713F-70FE-C742-79E5901411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85" y="2049921"/>
            <a:ext cx="3212107" cy="2686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0FF0CD-9180-5DD0-B989-F375AEA4AFCE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</p:spTree>
    <p:extLst>
      <p:ext uri="{BB962C8B-B14F-4D97-AF65-F5344CB8AC3E}">
        <p14:creationId xmlns:p14="http://schemas.microsoft.com/office/powerpoint/2010/main" val="2014516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983858" y="92538"/>
            <a:ext cx="7013582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atin typeface="Aptos Narrow"/>
                <a:ea typeface="+mn-lt"/>
                <a:cs typeface="+mn-lt"/>
              </a:rPr>
              <a:t>ІНСТРУМЕНТИ ПОШУКУ ВІДОМОСТЕЙ В ІНТЕРНЕТІ</a:t>
            </a:r>
            <a:endParaRPr lang="uk-UA" sz="3200" b="1" dirty="0"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3222172" y="2080636"/>
            <a:ext cx="8156749" cy="33547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►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Які сервіси використовують для пошуку відомостей в Інтернеті? Наведіть приклади таких сервісів і алгоритм пошуку.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►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Чим відрізняється пошук в Інтернеті текстових повідомлень і зображень?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►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Які права на використання зображень, знайдених в Інтернеті, дає ліцензія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Creative Commons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2456964"/>
            <a:ext cx="1989253" cy="1907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E68AD1-3ED2-14C8-CA8E-CCEFB0C9264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</p:spTree>
    <p:extLst>
      <p:ext uri="{BB962C8B-B14F-4D97-AF65-F5344CB8AC3E}">
        <p14:creationId xmlns:p14="http://schemas.microsoft.com/office/powerpoint/2010/main" val="2403681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Фільтри</a:t>
            </a: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522043" y="1652847"/>
            <a:ext cx="11292005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Для відображення в результатах пошуку посилань лише на дані певних видів (зображення, відео, карти) або певного призначення (новини, книги, покупки тощо) у пошуковій системі </a:t>
            </a:r>
            <a:r>
              <a:rPr lang="uk-UA" sz="2400" b="1" dirty="0" err="1"/>
              <a:t>Google</a:t>
            </a:r>
            <a:r>
              <a:rPr lang="uk-UA" sz="2400" b="1" dirty="0"/>
              <a:t> </a:t>
            </a:r>
            <a:r>
              <a:rPr lang="uk-UA" sz="2400" dirty="0"/>
              <a:t>можна використовувати кнопки, що застосовують </a:t>
            </a:r>
            <a:r>
              <a:rPr lang="uk-UA" sz="2400" b="1" dirty="0"/>
              <a:t>фільтри </a:t>
            </a:r>
            <a:r>
              <a:rPr lang="uk-UA" sz="2400" dirty="0"/>
              <a:t>до результатів пошуку. Фільтри призначено для відбору результатів, які відповідають певній умові. 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518" y="3765625"/>
            <a:ext cx="8932606" cy="2240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1A306-AF6F-B3D7-6493-D384478B0868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</p:spTree>
    <p:extLst>
      <p:ext uri="{BB962C8B-B14F-4D97-AF65-F5344CB8AC3E}">
        <p14:creationId xmlns:p14="http://schemas.microsoft.com/office/powerpoint/2010/main" val="2522825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5DB1B-5681-2B4D-AB2C-A7D439133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D42FCC1-E208-6DFD-E2BC-9951B0C8B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uk-UA" sz="3200" b="1" dirty="0">
                <a:latin typeface="Aptos Narrow"/>
                <a:ea typeface="+mn-ea"/>
                <a:cs typeface="Arial"/>
              </a:rPr>
              <a:t>Результати застосування фільтрів </a:t>
            </a: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DCC6B28E-3F26-B396-120F-B1922A8A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042EF52D-807C-B0E8-4098-8478363256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53962C6-4BE9-404B-E7A7-D736188EA83A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AC22F8-86EE-D388-7B01-CAF398A44090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A7461B-DDB9-29A5-FFC2-1188768509FF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  <p:sp>
        <p:nvSpPr>
          <p:cNvPr id="9" name="Місце для тексту 8">
            <a:extLst>
              <a:ext uri="{FF2B5EF4-FFF2-40B4-BE49-F238E27FC236}">
                <a16:creationId xmlns:a16="http://schemas.microsoft.com/office/drawing/2014/main" id="{3A311FD7-E77F-CAC4-F224-94BC2EC95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pPr algn="ctr"/>
            <a:r>
              <a:rPr lang="uk-UA" dirty="0"/>
              <a:t>Фільтр Зображення</a:t>
            </a:r>
          </a:p>
        </p:txBody>
      </p:sp>
      <p:pic>
        <p:nvPicPr>
          <p:cNvPr id="15" name="Місце для вмісту 14">
            <a:extLst>
              <a:ext uri="{FF2B5EF4-FFF2-40B4-BE49-F238E27FC236}">
                <a16:creationId xmlns:a16="http://schemas.microsoft.com/office/drawing/2014/main" id="{631717B9-E0CE-A4D0-CFDD-F68A1DA2AC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71479" y="2160270"/>
            <a:ext cx="4877063" cy="4029393"/>
          </a:xfrm>
        </p:spPr>
      </p:pic>
      <p:sp>
        <p:nvSpPr>
          <p:cNvPr id="11" name="Місце для тексту 10">
            <a:extLst>
              <a:ext uri="{FF2B5EF4-FFF2-40B4-BE49-F238E27FC236}">
                <a16:creationId xmlns:a16="http://schemas.microsoft.com/office/drawing/2014/main" id="{8BE6DDDB-66D9-E89D-5D7F-C013F261B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/>
          <a:lstStyle/>
          <a:p>
            <a:pPr algn="ctr"/>
            <a:r>
              <a:rPr lang="uk-UA" dirty="0"/>
              <a:t>Фільтр Відео</a:t>
            </a:r>
          </a:p>
        </p:txBody>
      </p:sp>
      <p:pic>
        <p:nvPicPr>
          <p:cNvPr id="18" name="Місце для вмісту 17">
            <a:extLst>
              <a:ext uri="{FF2B5EF4-FFF2-40B4-BE49-F238E27FC236}">
                <a16:creationId xmlns:a16="http://schemas.microsoft.com/office/drawing/2014/main" id="{A5104E52-DCE2-7835-FFD0-6CDA0ECF9B8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533933" y="2160270"/>
            <a:ext cx="4877063" cy="4029393"/>
          </a:xfrm>
        </p:spPr>
      </p:pic>
    </p:spTree>
    <p:extLst>
      <p:ext uri="{BB962C8B-B14F-4D97-AF65-F5344CB8AC3E}">
        <p14:creationId xmlns:p14="http://schemas.microsoft.com/office/powerpoint/2010/main" val="364102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8944B-47E7-D52F-6CBE-2922898A0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BE4F290B-67DE-DFA2-2B94-1469F6538AAC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Додаткові фільтри</a:t>
            </a: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2FF38594-BAC2-1267-D7CC-91BADD8CB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DC429A39-CBFC-4CB8-22BA-DBED11E145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31BC82E-B202-5B94-6765-2F701C211807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932424-7DF3-9B94-B413-EC054988ED2A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487C8E2-0CD2-1241-1D7A-4A22492F3E80}"/>
              </a:ext>
            </a:extLst>
          </p:cNvPr>
          <p:cNvSpPr txBox="1"/>
          <p:nvPr/>
        </p:nvSpPr>
        <p:spPr>
          <a:xfrm>
            <a:off x="522043" y="1652847"/>
            <a:ext cx="11292005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У пошуковій системі </a:t>
            </a:r>
            <a:r>
              <a:rPr lang="uk-UA" sz="2400" b="1" dirty="0"/>
              <a:t>Google </a:t>
            </a:r>
            <a:r>
              <a:rPr lang="uk-UA" sz="2400" dirty="0"/>
              <a:t>можуть</a:t>
            </a:r>
            <a:r>
              <a:rPr lang="uk-UA" sz="2400" b="1" dirty="0"/>
              <a:t> </a:t>
            </a:r>
            <a:r>
              <a:rPr lang="uk-UA" sz="2400" dirty="0"/>
              <a:t>з’являтися додаткові фільтри залежно від змісту пошукового запиту. 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6D22B-E199-2C80-6296-BA56A2D1798E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F6385D-0DFC-BCF1-2F51-A5A7D97687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2719388"/>
            <a:ext cx="8869162" cy="115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E4B6886B-BFEE-7518-D6FB-DB695CC0F2B6}"/>
              </a:ext>
            </a:extLst>
          </p:cNvPr>
          <p:cNvCxnSpPr/>
          <p:nvPr/>
        </p:nvCxnSpPr>
        <p:spPr>
          <a:xfrm>
            <a:off x="3977196" y="3826277"/>
            <a:ext cx="45276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07A6237C-C4DF-50F4-809B-40BB94E95C21}"/>
              </a:ext>
            </a:extLst>
          </p:cNvPr>
          <p:cNvCxnSpPr>
            <a:cxnSpLocks/>
          </p:cNvCxnSpPr>
          <p:nvPr/>
        </p:nvCxnSpPr>
        <p:spPr>
          <a:xfrm>
            <a:off x="5379868" y="3826278"/>
            <a:ext cx="7161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4DDB3927-A321-7541-4F34-F028A51E62F7}"/>
              </a:ext>
            </a:extLst>
          </p:cNvPr>
          <p:cNvCxnSpPr>
            <a:cxnSpLocks/>
          </p:cNvCxnSpPr>
          <p:nvPr/>
        </p:nvCxnSpPr>
        <p:spPr>
          <a:xfrm>
            <a:off x="6294268" y="3826277"/>
            <a:ext cx="7161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7D18A0-7ADB-5784-8ECD-34DD656300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753" y="4282478"/>
            <a:ext cx="9085030" cy="1136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21FF6061-809D-FBD0-1836-F64540A03EB4}"/>
              </a:ext>
            </a:extLst>
          </p:cNvPr>
          <p:cNvCxnSpPr/>
          <p:nvPr/>
        </p:nvCxnSpPr>
        <p:spPr>
          <a:xfrm>
            <a:off x="5941664" y="5344359"/>
            <a:ext cx="45276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 сполучна лінія 19">
            <a:extLst>
              <a:ext uri="{FF2B5EF4-FFF2-40B4-BE49-F238E27FC236}">
                <a16:creationId xmlns:a16="http://schemas.microsoft.com/office/drawing/2014/main" id="{FC7D1F61-4D57-0CEE-953C-22C3A9F4EFCD}"/>
              </a:ext>
            </a:extLst>
          </p:cNvPr>
          <p:cNvCxnSpPr>
            <a:cxnSpLocks/>
          </p:cNvCxnSpPr>
          <p:nvPr/>
        </p:nvCxnSpPr>
        <p:spPr>
          <a:xfrm>
            <a:off x="6652334" y="5335481"/>
            <a:ext cx="547456" cy="887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6A2649A6-DDE4-E8E6-9B65-EF6E629FA5E4}"/>
              </a:ext>
            </a:extLst>
          </p:cNvPr>
          <p:cNvCxnSpPr>
            <a:cxnSpLocks/>
          </p:cNvCxnSpPr>
          <p:nvPr/>
        </p:nvCxnSpPr>
        <p:spPr>
          <a:xfrm>
            <a:off x="7457699" y="5317727"/>
            <a:ext cx="6831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 сполучна лінія 22">
            <a:extLst>
              <a:ext uri="{FF2B5EF4-FFF2-40B4-BE49-F238E27FC236}">
                <a16:creationId xmlns:a16="http://schemas.microsoft.com/office/drawing/2014/main" id="{8A55CE6B-6AEE-14B1-8E88-9B8F1369F8AA}"/>
              </a:ext>
            </a:extLst>
          </p:cNvPr>
          <p:cNvCxnSpPr>
            <a:cxnSpLocks/>
          </p:cNvCxnSpPr>
          <p:nvPr/>
        </p:nvCxnSpPr>
        <p:spPr>
          <a:xfrm>
            <a:off x="8460876" y="5317727"/>
            <a:ext cx="70796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991410B4-B22B-9A66-BC15-3467E4C2C37B}"/>
              </a:ext>
            </a:extLst>
          </p:cNvPr>
          <p:cNvCxnSpPr>
            <a:cxnSpLocks/>
          </p:cNvCxnSpPr>
          <p:nvPr/>
        </p:nvCxnSpPr>
        <p:spPr>
          <a:xfrm>
            <a:off x="9441280" y="5335482"/>
            <a:ext cx="36765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91B63919-1962-C993-400E-2CB87FDD40FC}"/>
              </a:ext>
            </a:extLst>
          </p:cNvPr>
          <p:cNvCxnSpPr>
            <a:cxnSpLocks/>
          </p:cNvCxnSpPr>
          <p:nvPr/>
        </p:nvCxnSpPr>
        <p:spPr>
          <a:xfrm>
            <a:off x="10036352" y="5308849"/>
            <a:ext cx="547456" cy="887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820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Кнопка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Narrow"/>
                <a:cs typeface="Arial"/>
              </a:rPr>
              <a:t>Інструменти</a:t>
            </a: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1290476" y="1747127"/>
            <a:ext cx="9957816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Для обмеження результатів пошуку в пошуковій системі </a:t>
            </a:r>
            <a:r>
              <a:rPr lang="uk-UA" sz="2400" b="1" dirty="0" err="1"/>
              <a:t>Google</a:t>
            </a:r>
            <a:r>
              <a:rPr lang="uk-UA" sz="2400" dirty="0"/>
              <a:t> також можна використати кнопку </a:t>
            </a:r>
            <a:r>
              <a:rPr lang="uk-UA" sz="2400" b="1" dirty="0"/>
              <a:t>Інструменти</a:t>
            </a:r>
            <a:r>
              <a:rPr lang="uk-UA" sz="2400" dirty="0"/>
              <a:t>. Після її вибору відображаються списки для уточнення пошукового запиту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71" y="3577590"/>
            <a:ext cx="9001125" cy="1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158F6E-FA39-F8A6-6424-46C34A7AF7E8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</p:spTree>
    <p:extLst>
      <p:ext uri="{BB962C8B-B14F-4D97-AF65-F5344CB8AC3E}">
        <p14:creationId xmlns:p14="http://schemas.microsoft.com/office/powerpoint/2010/main" val="3994097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Список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Narrow"/>
                <a:cs typeface="Arial"/>
              </a:rPr>
              <a:t>Будь-якою мовою</a:t>
            </a: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1290476" y="1747127"/>
            <a:ext cx="9957816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У списку </a:t>
            </a:r>
            <a:r>
              <a:rPr lang="uk-UA" sz="2400" b="1" dirty="0"/>
              <a:t>Будь-якою мовою </a:t>
            </a:r>
            <a:r>
              <a:rPr lang="uk-UA" sz="2400" dirty="0"/>
              <a:t>можна вибрати, виводити посилання на сторінки будь-якою з доступних мов або лише українською. 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440" y="3577590"/>
            <a:ext cx="6542186" cy="1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C260A-1C66-96AD-D7DF-9CAE8C67FA5A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</p:spTree>
    <p:extLst>
      <p:ext uri="{BB962C8B-B14F-4D97-AF65-F5344CB8AC3E}">
        <p14:creationId xmlns:p14="http://schemas.microsoft.com/office/powerpoint/2010/main" val="95991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Список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Narrow"/>
                <a:cs typeface="Arial"/>
              </a:rPr>
              <a:t>Будь-коли</a:t>
            </a: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6355080" y="2595821"/>
            <a:ext cx="5039516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У списку </a:t>
            </a:r>
            <a:r>
              <a:rPr lang="uk-UA" sz="2400" b="1" dirty="0"/>
              <a:t>Будь-коли </a:t>
            </a:r>
            <a:r>
              <a:rPr lang="uk-UA" sz="2400" dirty="0"/>
              <a:t>можна вибрати період, упродовж якого матеріали було розміщено в Інтернеті. 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1807062"/>
            <a:ext cx="5233138" cy="3533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FAC72-171D-C05E-2F10-DA9377831751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Пошук відомостей в Інтернеті</a:t>
            </a:r>
          </a:p>
        </p:txBody>
      </p:sp>
    </p:spTree>
    <p:extLst>
      <p:ext uri="{BB962C8B-B14F-4D97-AF65-F5344CB8AC3E}">
        <p14:creationId xmlns:p14="http://schemas.microsoft.com/office/powerpoint/2010/main" val="21390197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530</Words>
  <Application>Microsoft Office PowerPoint</Application>
  <PresentationFormat>Широкоэкранный</PresentationFormat>
  <Paragraphs>94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Aptos Narrow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Результати застосування фільтрів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w_sh</dc:creator>
  <cp:lastModifiedBy>Natalia Dashko</cp:lastModifiedBy>
  <cp:revision>396</cp:revision>
  <dcterms:created xsi:type="dcterms:W3CDTF">2012-07-30T23:42:41Z</dcterms:created>
  <dcterms:modified xsi:type="dcterms:W3CDTF">2024-09-17T07:02:45Z</dcterms:modified>
</cp:coreProperties>
</file>