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Bakerie" panose="020B0604020202020204" charset="0"/>
      <p:regular r:id="rId26"/>
    </p:embeddedFont>
    <p:embeddedFont>
      <p:font typeface="HK Grotesk Bold" panose="020B0604020202020204" charset="-52"/>
      <p:regular r:id="rId27"/>
    </p:embeddedFont>
    <p:embeddedFont>
      <p:font typeface="Noto Serif Display Bold" panose="020B0604020202020204"/>
      <p:regular r:id="rId28"/>
    </p:embeddedFont>
    <p:embeddedFont>
      <p:font typeface="HK Grotesk Italics" panose="020B0604020202020204" charset="-52"/>
      <p:regular r:id="rId29"/>
    </p:embeddedFont>
    <p:embeddedFont>
      <p:font typeface="More Sugar Thin" panose="020B0604020202020204" charset="0"/>
      <p:regular r:id="rId30"/>
    </p:embeddedFont>
    <p:embeddedFont>
      <p:font typeface="HK Grotesk Light" panose="020B0604020202020204" charset="-52"/>
      <p:regular r:id="rId31"/>
    </p:embeddedFont>
    <p:embeddedFont>
      <p:font typeface="Evolventa Bold" panose="020B0604020202020204" charset="0"/>
      <p:regular r:id="rId32"/>
    </p:embeddedFont>
    <p:embeddedFont>
      <p:font typeface="Evolventa" panose="020B0604020202020204" charset="0"/>
      <p:regular r:id="rId33"/>
    </p:embeddedFont>
    <p:embeddedFont>
      <p:font typeface="PT Serif Bold" panose="020B0604020202020204" charset="-52"/>
      <p:regular r:id="rId34"/>
    </p:embeddedFont>
    <p:embeddedFont>
      <p:font typeface="HK Grotesk" panose="020B0604020202020204" charset="-5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K Grotesk Bold Italics" panose="020B0604020202020204" charset="-52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6.svg"/><Relationship Id="rId4" Type="http://schemas.openxmlformats.org/officeDocument/2006/relationships/image" Target="../media/image48.png"/><Relationship Id="rId9" Type="http://schemas.openxmlformats.org/officeDocument/2006/relationships/image" Target="../media/image7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80191" y="1761043"/>
            <a:ext cx="12527617" cy="6764913"/>
          </a:xfrm>
          <a:custGeom>
            <a:avLst/>
            <a:gdLst/>
            <a:ahLst/>
            <a:cxnLst/>
            <a:rect l="l" t="t" r="r" b="b"/>
            <a:pathLst>
              <a:path w="12527617" h="6764913">
                <a:moveTo>
                  <a:pt x="0" y="0"/>
                </a:moveTo>
                <a:lnTo>
                  <a:pt x="12527618" y="0"/>
                </a:lnTo>
                <a:lnTo>
                  <a:pt x="12527618" y="6764914"/>
                </a:lnTo>
                <a:lnTo>
                  <a:pt x="0" y="6764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69222" y="3842423"/>
            <a:ext cx="10173102" cy="326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9"/>
              </a:lnSpc>
            </a:pPr>
            <a:r>
              <a:rPr lang="en-US" sz="8476" spc="169">
                <a:solidFill>
                  <a:srgbClr val="FFFFFF"/>
                </a:solidFill>
                <a:latin typeface="Evolventa Bold"/>
              </a:rPr>
              <a:t>АКТИВНА ТА ПАСИВНА ЛЕКСИКА</a:t>
            </a:r>
          </a:p>
        </p:txBody>
      </p:sp>
      <p:sp>
        <p:nvSpPr>
          <p:cNvPr id="4" name="Freeform 4"/>
          <p:cNvSpPr/>
          <p:nvPr/>
        </p:nvSpPr>
        <p:spPr>
          <a:xfrm>
            <a:off x="1591161" y="5661444"/>
            <a:ext cx="2578061" cy="5729024"/>
          </a:xfrm>
          <a:custGeom>
            <a:avLst/>
            <a:gdLst/>
            <a:ahLst/>
            <a:cxnLst/>
            <a:rect l="l" t="t" r="r" b="b"/>
            <a:pathLst>
              <a:path w="2578061" h="5729024">
                <a:moveTo>
                  <a:pt x="0" y="0"/>
                </a:moveTo>
                <a:lnTo>
                  <a:pt x="2578061" y="0"/>
                </a:lnTo>
                <a:lnTo>
                  <a:pt x="2578061" y="5729025"/>
                </a:lnTo>
                <a:lnTo>
                  <a:pt x="0" y="5729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95211" y="729994"/>
            <a:ext cx="5554474" cy="2062098"/>
          </a:xfrm>
          <a:custGeom>
            <a:avLst/>
            <a:gdLst/>
            <a:ahLst/>
            <a:cxnLst/>
            <a:rect l="l" t="t" r="r" b="b"/>
            <a:pathLst>
              <a:path w="5554474" h="2062098">
                <a:moveTo>
                  <a:pt x="0" y="0"/>
                </a:moveTo>
                <a:lnTo>
                  <a:pt x="5554474" y="0"/>
                </a:lnTo>
                <a:lnTo>
                  <a:pt x="5554474" y="2062099"/>
                </a:lnTo>
                <a:lnTo>
                  <a:pt x="0" y="2062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7" name="Freeform 7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63241" y="4595183"/>
            <a:ext cx="5898255" cy="5691817"/>
          </a:xfrm>
          <a:custGeom>
            <a:avLst/>
            <a:gdLst/>
            <a:ahLst/>
            <a:cxnLst/>
            <a:rect l="l" t="t" r="r" b="b"/>
            <a:pathLst>
              <a:path w="5898255" h="5691817">
                <a:moveTo>
                  <a:pt x="0" y="0"/>
                </a:moveTo>
                <a:lnTo>
                  <a:pt x="5898256" y="0"/>
                </a:lnTo>
                <a:lnTo>
                  <a:pt x="5898256" y="5691817"/>
                </a:lnTo>
                <a:lnTo>
                  <a:pt x="0" y="56918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6503" y="1818036"/>
            <a:ext cx="11736738" cy="697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5"/>
              </a:lnSpc>
              <a:spcBef>
                <a:spcPct val="0"/>
              </a:spcBef>
            </a:pPr>
            <a:r>
              <a:rPr lang="en-US" sz="4595" spc="91">
                <a:solidFill>
                  <a:srgbClr val="000000"/>
                </a:solidFill>
                <a:latin typeface="HK Grotesk Light"/>
              </a:rPr>
              <a:t> </a:t>
            </a:r>
          </a:p>
          <a:p>
            <a:pPr algn="ctr">
              <a:lnSpc>
                <a:spcPts val="4595"/>
              </a:lnSpc>
              <a:spcBef>
                <a:spcPct val="0"/>
              </a:spcBef>
            </a:pPr>
            <a:endParaRPr lang="en-US" sz="4595" spc="91">
              <a:solidFill>
                <a:srgbClr val="000000"/>
              </a:solidFill>
              <a:latin typeface="HK Grotesk Light"/>
            </a:endParaRPr>
          </a:p>
          <a:p>
            <a:pPr algn="ctr">
              <a:lnSpc>
                <a:spcPts val="4595"/>
              </a:lnSpc>
              <a:spcBef>
                <a:spcPct val="0"/>
              </a:spcBef>
            </a:pPr>
            <a:endParaRPr lang="en-US" sz="4595" spc="91">
              <a:solidFill>
                <a:srgbClr val="000000"/>
              </a:solidFill>
              <a:latin typeface="HK Grotesk Light"/>
            </a:endParaRPr>
          </a:p>
          <a:p>
            <a:pPr algn="ctr">
              <a:lnSpc>
                <a:spcPts val="4595"/>
              </a:lnSpc>
              <a:spcBef>
                <a:spcPct val="0"/>
              </a:spcBef>
            </a:pPr>
            <a:endParaRPr lang="en-US" sz="4595" spc="91">
              <a:solidFill>
                <a:srgbClr val="000000"/>
              </a:solidFill>
              <a:latin typeface="HK Grotesk Light"/>
            </a:endParaRPr>
          </a:p>
          <a:p>
            <a:pPr algn="ctr">
              <a:lnSpc>
                <a:spcPts val="4595"/>
              </a:lnSpc>
              <a:spcBef>
                <a:spcPct val="0"/>
              </a:spcBef>
            </a:pPr>
            <a:endParaRPr lang="en-US" sz="4595" spc="91">
              <a:solidFill>
                <a:srgbClr val="000000"/>
              </a:solidFill>
              <a:latin typeface="HK Grotesk Light"/>
            </a:endParaRPr>
          </a:p>
          <a:p>
            <a:pPr algn="ctr">
              <a:lnSpc>
                <a:spcPts val="4595"/>
              </a:lnSpc>
              <a:spcBef>
                <a:spcPct val="0"/>
              </a:spcBef>
            </a:pPr>
            <a:endParaRPr lang="en-US" sz="4595" spc="91">
              <a:solidFill>
                <a:srgbClr val="000000"/>
              </a:solidFill>
              <a:latin typeface="HK Grotesk Light"/>
            </a:endParaRPr>
          </a:p>
          <a:p>
            <a:pPr>
              <a:lnSpc>
                <a:spcPts val="4595"/>
              </a:lnSpc>
              <a:spcBef>
                <a:spcPct val="0"/>
              </a:spcBef>
            </a:pPr>
            <a:r>
              <a:rPr lang="en-US" sz="4595" spc="91">
                <a:solidFill>
                  <a:srgbClr val="000000"/>
                </a:solidFill>
                <a:latin typeface="HK Grotesk Light"/>
              </a:rPr>
              <a:t>1. Багато  </a:t>
            </a:r>
            <a:r>
              <a:rPr lang="en-US" sz="4595" spc="91">
                <a:solidFill>
                  <a:srgbClr val="000000"/>
                </a:solidFill>
                <a:latin typeface="HK Grotesk Bold"/>
              </a:rPr>
              <a:t>спудеїв</a:t>
            </a:r>
            <a:r>
              <a:rPr lang="en-US" sz="4595" spc="91">
                <a:solidFill>
                  <a:srgbClr val="000000"/>
                </a:solidFill>
                <a:latin typeface="HK Grotesk Light"/>
              </a:rPr>
              <a:t>   духовних семінарів  піїтами були, народ оспівували по-своєму.</a:t>
            </a:r>
          </a:p>
          <a:p>
            <a:pPr>
              <a:lnSpc>
                <a:spcPts val="4595"/>
              </a:lnSpc>
              <a:spcBef>
                <a:spcPct val="0"/>
              </a:spcBef>
            </a:pPr>
            <a:endParaRPr lang="en-US" sz="4595" spc="91">
              <a:solidFill>
                <a:srgbClr val="000000"/>
              </a:solidFill>
              <a:latin typeface="HK Grotesk Light"/>
            </a:endParaRPr>
          </a:p>
          <a:p>
            <a:pPr>
              <a:lnSpc>
                <a:spcPts val="4595"/>
              </a:lnSpc>
              <a:spcBef>
                <a:spcPct val="0"/>
              </a:spcBef>
            </a:pPr>
            <a:r>
              <a:rPr lang="en-US" sz="4595" spc="91">
                <a:solidFill>
                  <a:srgbClr val="000000"/>
                </a:solidFill>
                <a:latin typeface="HK Grotesk Light"/>
              </a:rPr>
              <a:t>2.Верига, в святковому  </a:t>
            </a:r>
            <a:r>
              <a:rPr lang="en-US" sz="4595" spc="91">
                <a:solidFill>
                  <a:srgbClr val="000000"/>
                </a:solidFill>
                <a:latin typeface="HK Grotesk Bold"/>
              </a:rPr>
              <a:t>жупані</a:t>
            </a:r>
            <a:r>
              <a:rPr lang="en-US" sz="4595" spc="91">
                <a:solidFill>
                  <a:srgbClr val="000000"/>
                </a:solidFill>
                <a:latin typeface="HK Grotesk Light"/>
              </a:rPr>
              <a:t>  червоного сукна, біля </a:t>
            </a:r>
            <a:r>
              <a:rPr lang="en-US" sz="4595" spc="91">
                <a:solidFill>
                  <a:srgbClr val="000000"/>
                </a:solidFill>
                <a:latin typeface="HK Grotesk Bold"/>
              </a:rPr>
              <a:t>каганця</a:t>
            </a:r>
            <a:r>
              <a:rPr lang="en-US" sz="4595" spc="91">
                <a:solidFill>
                  <a:srgbClr val="000000"/>
                </a:solidFill>
                <a:latin typeface="HK Grotesk Light"/>
              </a:rPr>
              <a:t>  читав святе письмо, переписане  од руки (П. Панч).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8312" y="829528"/>
            <a:ext cx="14723589" cy="116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000000"/>
                </a:solidFill>
                <a:latin typeface="HK Grotesk Bold"/>
              </a:rPr>
              <a:t>Прочитай речення. Поясни значення виділених слів. </a:t>
            </a:r>
          </a:p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000000"/>
                </a:solidFill>
                <a:latin typeface="HK Grotesk Bold"/>
              </a:rPr>
              <a:t>Чи є вони активно вживаними? 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827695"/>
            <a:ext cx="4578663" cy="4568374"/>
          </a:xfrm>
          <a:custGeom>
            <a:avLst/>
            <a:gdLst/>
            <a:ahLst/>
            <a:cxnLst/>
            <a:rect l="l" t="t" r="r" b="b"/>
            <a:pathLst>
              <a:path w="4578663" h="4568374">
                <a:moveTo>
                  <a:pt x="0" y="0"/>
                </a:moveTo>
                <a:lnTo>
                  <a:pt x="4578663" y="0"/>
                </a:lnTo>
                <a:lnTo>
                  <a:pt x="4578663" y="4568373"/>
                </a:lnTo>
                <a:lnTo>
                  <a:pt x="0" y="4568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39772" y="4920005"/>
            <a:ext cx="2817768" cy="4676949"/>
          </a:xfrm>
          <a:custGeom>
            <a:avLst/>
            <a:gdLst/>
            <a:ahLst/>
            <a:cxnLst/>
            <a:rect l="l" t="t" r="r" b="b"/>
            <a:pathLst>
              <a:path w="2817768" h="4676949">
                <a:moveTo>
                  <a:pt x="0" y="0"/>
                </a:moveTo>
                <a:lnTo>
                  <a:pt x="2817769" y="0"/>
                </a:lnTo>
                <a:lnTo>
                  <a:pt x="2817769" y="4676950"/>
                </a:lnTo>
                <a:lnTo>
                  <a:pt x="0" y="4676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587" b="-487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58305" y="4449273"/>
            <a:ext cx="4133736" cy="5518537"/>
          </a:xfrm>
          <a:custGeom>
            <a:avLst/>
            <a:gdLst/>
            <a:ahLst/>
            <a:cxnLst/>
            <a:rect l="l" t="t" r="r" b="b"/>
            <a:pathLst>
              <a:path w="4133736" h="5518537">
                <a:moveTo>
                  <a:pt x="0" y="0"/>
                </a:moveTo>
                <a:lnTo>
                  <a:pt x="4133735" y="0"/>
                </a:lnTo>
                <a:lnTo>
                  <a:pt x="4133735" y="5518537"/>
                </a:lnTo>
                <a:lnTo>
                  <a:pt x="0" y="5518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89950" y="5718659"/>
            <a:ext cx="3707451" cy="3916357"/>
          </a:xfrm>
          <a:custGeom>
            <a:avLst/>
            <a:gdLst/>
            <a:ahLst/>
            <a:cxnLst/>
            <a:rect l="l" t="t" r="r" b="b"/>
            <a:pathLst>
              <a:path w="3707451" h="3916357">
                <a:moveTo>
                  <a:pt x="0" y="0"/>
                </a:moveTo>
                <a:lnTo>
                  <a:pt x="3707451" y="0"/>
                </a:lnTo>
                <a:lnTo>
                  <a:pt x="3707451" y="3916357"/>
                </a:lnTo>
                <a:lnTo>
                  <a:pt x="0" y="39163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089" r="-1119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08366" y="747341"/>
            <a:ext cx="4483438" cy="3080353"/>
          </a:xfrm>
          <a:custGeom>
            <a:avLst/>
            <a:gdLst/>
            <a:ahLst/>
            <a:cxnLst/>
            <a:rect l="l" t="t" r="r" b="b"/>
            <a:pathLst>
              <a:path w="4483438" h="3080353">
                <a:moveTo>
                  <a:pt x="0" y="0"/>
                </a:moveTo>
                <a:lnTo>
                  <a:pt x="4483438" y="0"/>
                </a:lnTo>
                <a:lnTo>
                  <a:pt x="4483438" y="3080354"/>
                </a:lnTo>
                <a:lnTo>
                  <a:pt x="0" y="3080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846" r="-12042" b="-475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39752" y="823541"/>
            <a:ext cx="7600686" cy="109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4"/>
              </a:lnSpc>
              <a:spcBef>
                <a:spcPct val="0"/>
              </a:spcBef>
            </a:pPr>
            <a:r>
              <a:rPr lang="en-US" sz="4064" spc="81">
                <a:solidFill>
                  <a:srgbClr val="844B36"/>
                </a:solidFill>
                <a:latin typeface="More Sugar Thin"/>
              </a:rPr>
              <a:t>На основі картинки поясни </a:t>
            </a:r>
          </a:p>
          <a:p>
            <a:pPr algn="ctr">
              <a:lnSpc>
                <a:spcPts val="4064"/>
              </a:lnSpc>
              <a:spcBef>
                <a:spcPct val="0"/>
              </a:spcBef>
            </a:pPr>
            <a:r>
              <a:rPr lang="en-US" sz="4064" spc="81">
                <a:solidFill>
                  <a:srgbClr val="844B36"/>
                </a:solidFill>
                <a:latin typeface="More Sugar Thin"/>
              </a:rPr>
              <a:t>лексичне значення цих слів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52102" y="2675359"/>
            <a:ext cx="1731858" cy="50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  <a:spcBef>
                <a:spcPct val="0"/>
              </a:spcBef>
            </a:pPr>
            <a:r>
              <a:rPr lang="en-US" sz="3765" spc="75">
                <a:solidFill>
                  <a:srgbClr val="000000"/>
                </a:solidFill>
                <a:latin typeface="HK Grotesk Bold"/>
              </a:rPr>
              <a:t>Спудей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66802" y="4737823"/>
            <a:ext cx="3449447" cy="50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  <a:spcBef>
                <a:spcPct val="0"/>
              </a:spcBef>
            </a:pPr>
            <a:r>
              <a:rPr lang="en-US" sz="3765" spc="75">
                <a:solidFill>
                  <a:srgbClr val="2B3244"/>
                </a:solidFill>
                <a:latin typeface="HK Grotesk Bold"/>
              </a:rPr>
              <a:t>Жупан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48656" y="2388609"/>
            <a:ext cx="6073703" cy="50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  <a:spcBef>
                <a:spcPct val="0"/>
              </a:spcBef>
            </a:pPr>
            <a:r>
              <a:rPr lang="en-US" sz="3818" spc="76">
                <a:solidFill>
                  <a:srgbClr val="2B3244"/>
                </a:solidFill>
                <a:latin typeface="HK Grotesk Bold"/>
              </a:rPr>
              <a:t>Каганець</a:t>
            </a: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12" name="Freeform 12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958161"/>
            <a:ext cx="4924311" cy="6328839"/>
          </a:xfrm>
          <a:custGeom>
            <a:avLst/>
            <a:gdLst/>
            <a:ahLst/>
            <a:cxnLst/>
            <a:rect l="l" t="t" r="r" b="b"/>
            <a:pathLst>
              <a:path w="4924311" h="6328839">
                <a:moveTo>
                  <a:pt x="0" y="0"/>
                </a:moveTo>
                <a:lnTo>
                  <a:pt x="4924311" y="0"/>
                </a:lnTo>
                <a:lnTo>
                  <a:pt x="4924311" y="6328839"/>
                </a:lnTo>
                <a:lnTo>
                  <a:pt x="0" y="63288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82654" y="627209"/>
            <a:ext cx="16522692" cy="1259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8"/>
              </a:lnSpc>
              <a:spcBef>
                <a:spcPct val="0"/>
              </a:spcBef>
            </a:pPr>
            <a:r>
              <a:rPr lang="en-US" sz="4838" spc="96">
                <a:solidFill>
                  <a:srgbClr val="2B3244"/>
                </a:solidFill>
                <a:latin typeface="HK Grotesk Bold"/>
              </a:rPr>
              <a:t>Добери до поданих архаїзмів відповідні слова, що вживаються в сучасній мові.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98120" y="2117068"/>
            <a:ext cx="2145880" cy="7832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7"/>
              </a:lnSpc>
            </a:pPr>
            <a:r>
              <a:rPr lang="en-US" sz="4955">
                <a:solidFill>
                  <a:srgbClr val="0E67A3"/>
                </a:solidFill>
                <a:latin typeface="Noto Serif Display Bold"/>
              </a:rPr>
              <a:t>Злото-</a:t>
            </a:r>
          </a:p>
          <a:p>
            <a:pPr algn="ctr">
              <a:lnSpc>
                <a:spcPts val="6937"/>
              </a:lnSpc>
            </a:pPr>
            <a:endParaRPr lang="en-US" sz="4955">
              <a:solidFill>
                <a:srgbClr val="0E67A3"/>
              </a:solidFill>
              <a:latin typeface="Noto Serif Display Bold"/>
            </a:endParaRPr>
          </a:p>
          <a:p>
            <a:pPr algn="ctr">
              <a:lnSpc>
                <a:spcPts val="6937"/>
              </a:lnSpc>
            </a:pPr>
            <a:r>
              <a:rPr lang="en-US" sz="4955">
                <a:solidFill>
                  <a:srgbClr val="0E67A3"/>
                </a:solidFill>
                <a:latin typeface="Noto Serif Display Bold"/>
              </a:rPr>
              <a:t>Уста-</a:t>
            </a:r>
          </a:p>
          <a:p>
            <a:pPr algn="ctr">
              <a:lnSpc>
                <a:spcPts val="6937"/>
              </a:lnSpc>
            </a:pPr>
            <a:endParaRPr lang="en-US" sz="4955">
              <a:solidFill>
                <a:srgbClr val="0E67A3"/>
              </a:solidFill>
              <a:latin typeface="Noto Serif Display Bold"/>
            </a:endParaRPr>
          </a:p>
          <a:p>
            <a:pPr algn="ctr">
              <a:lnSpc>
                <a:spcPts val="6937"/>
              </a:lnSpc>
            </a:pPr>
            <a:r>
              <a:rPr lang="en-US" sz="4955">
                <a:solidFill>
                  <a:srgbClr val="0E67A3"/>
                </a:solidFill>
                <a:latin typeface="Noto Serif Display Bold"/>
              </a:rPr>
              <a:t>Град-</a:t>
            </a:r>
          </a:p>
          <a:p>
            <a:pPr algn="ctr">
              <a:lnSpc>
                <a:spcPts val="6937"/>
              </a:lnSpc>
            </a:pPr>
            <a:endParaRPr lang="en-US" sz="4955">
              <a:solidFill>
                <a:srgbClr val="0E67A3"/>
              </a:solidFill>
              <a:latin typeface="Noto Serif Display Bold"/>
            </a:endParaRPr>
          </a:p>
          <a:p>
            <a:pPr algn="ctr">
              <a:lnSpc>
                <a:spcPts val="6937"/>
              </a:lnSpc>
            </a:pPr>
            <a:r>
              <a:rPr lang="en-US" sz="4955">
                <a:solidFill>
                  <a:srgbClr val="0E67A3"/>
                </a:solidFill>
                <a:latin typeface="Noto Serif Display Bold"/>
              </a:rPr>
              <a:t>Рече-</a:t>
            </a:r>
          </a:p>
          <a:p>
            <a:pPr algn="ctr">
              <a:lnSpc>
                <a:spcPts val="6937"/>
              </a:lnSpc>
            </a:pPr>
            <a:endParaRPr lang="en-US" sz="4955">
              <a:solidFill>
                <a:srgbClr val="0E67A3"/>
              </a:solidFill>
              <a:latin typeface="Noto Serif Display Bold"/>
            </a:endParaRPr>
          </a:p>
          <a:p>
            <a:pPr algn="ctr">
              <a:lnSpc>
                <a:spcPts val="6937"/>
              </a:lnSpc>
            </a:pPr>
            <a:r>
              <a:rPr lang="en-US" sz="4955">
                <a:solidFill>
                  <a:srgbClr val="0E67A3"/>
                </a:solidFill>
                <a:latin typeface="Noto Serif Display Bold"/>
              </a:rPr>
              <a:t>Перст-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7267" y="285738"/>
            <a:ext cx="18821000" cy="593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endParaRPr/>
          </a:p>
          <a:p>
            <a:pPr>
              <a:lnSpc>
                <a:spcPts val="5199"/>
              </a:lnSpc>
              <a:spcBef>
                <a:spcPct val="0"/>
              </a:spcBef>
            </a:pPr>
            <a:r>
              <a:rPr lang="en-US" sz="5199" spc="103">
                <a:solidFill>
                  <a:srgbClr val="0E67A3"/>
                </a:solidFill>
                <a:latin typeface="HK Grotesk Bold"/>
              </a:rPr>
              <a:t>Розподіли слова: в одну колонку архаїзми, в другу — історизми.</a:t>
            </a:r>
          </a:p>
          <a:p>
            <a:pPr>
              <a:lnSpc>
                <a:spcPts val="5199"/>
              </a:lnSpc>
              <a:spcBef>
                <a:spcPct val="0"/>
              </a:spcBef>
            </a:pPr>
            <a:endParaRPr lang="en-US" sz="5199" spc="103">
              <a:solidFill>
                <a:srgbClr val="0E67A3"/>
              </a:solidFill>
              <a:latin typeface="HK Grotesk Bold"/>
            </a:endParaRPr>
          </a:p>
          <a:p>
            <a:pPr>
              <a:lnSpc>
                <a:spcPts val="5199"/>
              </a:lnSpc>
              <a:spcBef>
                <a:spcPct val="0"/>
              </a:spcBef>
            </a:pPr>
            <a:endParaRPr lang="en-US" sz="5199" spc="103">
              <a:solidFill>
                <a:srgbClr val="0E67A3"/>
              </a:solidFill>
              <a:latin typeface="HK Grotesk Bold"/>
            </a:endParaRPr>
          </a:p>
          <a:p>
            <a:pPr>
              <a:lnSpc>
                <a:spcPts val="5199"/>
              </a:lnSpc>
              <a:spcBef>
                <a:spcPct val="0"/>
              </a:spcBef>
            </a:pPr>
            <a:endParaRPr lang="en-US" sz="5199" spc="103">
              <a:solidFill>
                <a:srgbClr val="0E67A3"/>
              </a:solidFill>
              <a:latin typeface="HK Grotesk Bold"/>
            </a:endParaRPr>
          </a:p>
          <a:p>
            <a:pPr>
              <a:lnSpc>
                <a:spcPts val="5199"/>
              </a:lnSpc>
              <a:spcBef>
                <a:spcPct val="0"/>
              </a:spcBef>
            </a:pPr>
            <a:endParaRPr lang="en-US" sz="5199" spc="103">
              <a:solidFill>
                <a:srgbClr val="0E67A3"/>
              </a:solidFill>
              <a:latin typeface="HK Grotesk Bold"/>
            </a:endParaRPr>
          </a:p>
          <a:p>
            <a:pPr>
              <a:lnSpc>
                <a:spcPts val="5199"/>
              </a:lnSpc>
              <a:spcBef>
                <a:spcPct val="0"/>
              </a:spcBef>
            </a:pPr>
            <a:r>
              <a:rPr lang="en-US" sz="5199" spc="103">
                <a:solidFill>
                  <a:srgbClr val="000000"/>
                </a:solidFill>
                <a:latin typeface="HK Grotesk Light"/>
              </a:rPr>
              <a:t>Шаровари, град, аероплан, очіпок, </a:t>
            </a:r>
          </a:p>
          <a:p>
            <a:pPr>
              <a:lnSpc>
                <a:spcPts val="5199"/>
              </a:lnSpc>
              <a:spcBef>
                <a:spcPct val="0"/>
              </a:spcBef>
            </a:pPr>
            <a:r>
              <a:rPr lang="en-US" sz="5199" spc="103">
                <a:solidFill>
                  <a:srgbClr val="000000"/>
                </a:solidFill>
                <a:latin typeface="HK Grotesk Light"/>
              </a:rPr>
              <a:t>ланіти (щоки), гетьман, страж, вої (воїн).</a:t>
            </a:r>
          </a:p>
        </p:txBody>
      </p:sp>
      <p:sp>
        <p:nvSpPr>
          <p:cNvPr id="3" name="Freeform 3"/>
          <p:cNvSpPr/>
          <p:nvPr/>
        </p:nvSpPr>
        <p:spPr>
          <a:xfrm>
            <a:off x="11142483" y="3760544"/>
            <a:ext cx="6501982" cy="6526456"/>
          </a:xfrm>
          <a:custGeom>
            <a:avLst/>
            <a:gdLst/>
            <a:ahLst/>
            <a:cxnLst/>
            <a:rect l="l" t="t" r="r" b="b"/>
            <a:pathLst>
              <a:path w="6501982" h="6526456">
                <a:moveTo>
                  <a:pt x="0" y="0"/>
                </a:moveTo>
                <a:lnTo>
                  <a:pt x="6501981" y="0"/>
                </a:lnTo>
                <a:lnTo>
                  <a:pt x="6501981" y="6526456"/>
                </a:lnTo>
                <a:lnTo>
                  <a:pt x="0" y="6526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2061" y="1085440"/>
            <a:ext cx="2670660" cy="2670660"/>
          </a:xfrm>
          <a:custGeom>
            <a:avLst/>
            <a:gdLst/>
            <a:ahLst/>
            <a:cxnLst/>
            <a:rect l="l" t="t" r="r" b="b"/>
            <a:pathLst>
              <a:path w="2670660" h="2670660">
                <a:moveTo>
                  <a:pt x="0" y="0"/>
                </a:moveTo>
                <a:lnTo>
                  <a:pt x="2670659" y="0"/>
                </a:lnTo>
                <a:lnTo>
                  <a:pt x="2670659" y="2670660"/>
                </a:lnTo>
                <a:lnTo>
                  <a:pt x="0" y="267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66497" y="1085440"/>
            <a:ext cx="2573511" cy="2573511"/>
          </a:xfrm>
          <a:custGeom>
            <a:avLst/>
            <a:gdLst/>
            <a:ahLst/>
            <a:cxnLst/>
            <a:rect l="l" t="t" r="r" b="b"/>
            <a:pathLst>
              <a:path w="2573511" h="2573511">
                <a:moveTo>
                  <a:pt x="0" y="0"/>
                </a:moveTo>
                <a:lnTo>
                  <a:pt x="2573511" y="0"/>
                </a:lnTo>
                <a:lnTo>
                  <a:pt x="2573511" y="2573511"/>
                </a:lnTo>
                <a:lnTo>
                  <a:pt x="0" y="2573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81819" y="6012857"/>
            <a:ext cx="2677607" cy="2677607"/>
          </a:xfrm>
          <a:custGeom>
            <a:avLst/>
            <a:gdLst/>
            <a:ahLst/>
            <a:cxnLst/>
            <a:rect l="l" t="t" r="r" b="b"/>
            <a:pathLst>
              <a:path w="2677607" h="2677607">
                <a:moveTo>
                  <a:pt x="0" y="0"/>
                </a:moveTo>
                <a:lnTo>
                  <a:pt x="2677607" y="0"/>
                </a:lnTo>
                <a:lnTo>
                  <a:pt x="2677607" y="2677607"/>
                </a:lnTo>
                <a:lnTo>
                  <a:pt x="0" y="2677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54656" y="6012857"/>
            <a:ext cx="2677607" cy="2677607"/>
          </a:xfrm>
          <a:custGeom>
            <a:avLst/>
            <a:gdLst/>
            <a:ahLst/>
            <a:cxnLst/>
            <a:rect l="l" t="t" r="r" b="b"/>
            <a:pathLst>
              <a:path w="2677607" h="2677607">
                <a:moveTo>
                  <a:pt x="0" y="0"/>
                </a:moveTo>
                <a:lnTo>
                  <a:pt x="2677607" y="0"/>
                </a:lnTo>
                <a:lnTo>
                  <a:pt x="2677607" y="2677607"/>
                </a:lnTo>
                <a:lnTo>
                  <a:pt x="0" y="2677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81819" y="1221733"/>
            <a:ext cx="2573511" cy="2573511"/>
          </a:xfrm>
          <a:custGeom>
            <a:avLst/>
            <a:gdLst/>
            <a:ahLst/>
            <a:cxnLst/>
            <a:rect l="l" t="t" r="r" b="b"/>
            <a:pathLst>
              <a:path w="2573511" h="2573511">
                <a:moveTo>
                  <a:pt x="0" y="0"/>
                </a:moveTo>
                <a:lnTo>
                  <a:pt x="2573511" y="0"/>
                </a:lnTo>
                <a:lnTo>
                  <a:pt x="2573511" y="2573511"/>
                </a:lnTo>
                <a:lnTo>
                  <a:pt x="0" y="2573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6497" y="5784575"/>
            <a:ext cx="2905888" cy="2905888"/>
          </a:xfrm>
          <a:custGeom>
            <a:avLst/>
            <a:gdLst/>
            <a:ahLst/>
            <a:cxnLst/>
            <a:rect l="l" t="t" r="r" b="b"/>
            <a:pathLst>
              <a:path w="2905888" h="2905888">
                <a:moveTo>
                  <a:pt x="0" y="0"/>
                </a:moveTo>
                <a:lnTo>
                  <a:pt x="2905889" y="0"/>
                </a:lnTo>
                <a:lnTo>
                  <a:pt x="2905889" y="2905889"/>
                </a:lnTo>
                <a:lnTo>
                  <a:pt x="0" y="2905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7253" y="3931537"/>
            <a:ext cx="5340275" cy="1108107"/>
          </a:xfrm>
          <a:custGeom>
            <a:avLst/>
            <a:gdLst/>
            <a:ahLst/>
            <a:cxnLst/>
            <a:rect l="l" t="t" r="r" b="b"/>
            <a:pathLst>
              <a:path w="5340275" h="1108107">
                <a:moveTo>
                  <a:pt x="0" y="0"/>
                </a:moveTo>
                <a:lnTo>
                  <a:pt x="5340275" y="0"/>
                </a:lnTo>
                <a:lnTo>
                  <a:pt x="5340275" y="1108107"/>
                </a:lnTo>
                <a:lnTo>
                  <a:pt x="0" y="1108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7253" y="8959212"/>
            <a:ext cx="5340275" cy="1108107"/>
          </a:xfrm>
          <a:custGeom>
            <a:avLst/>
            <a:gdLst/>
            <a:ahLst/>
            <a:cxnLst/>
            <a:rect l="l" t="t" r="r" b="b"/>
            <a:pathLst>
              <a:path w="5340275" h="1108107">
                <a:moveTo>
                  <a:pt x="0" y="0"/>
                </a:moveTo>
                <a:lnTo>
                  <a:pt x="5340275" y="0"/>
                </a:lnTo>
                <a:lnTo>
                  <a:pt x="5340275" y="1108107"/>
                </a:lnTo>
                <a:lnTo>
                  <a:pt x="0" y="1108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72496" y="3931537"/>
            <a:ext cx="5340275" cy="1108107"/>
          </a:xfrm>
          <a:custGeom>
            <a:avLst/>
            <a:gdLst/>
            <a:ahLst/>
            <a:cxnLst/>
            <a:rect l="l" t="t" r="r" b="b"/>
            <a:pathLst>
              <a:path w="5340275" h="1108107">
                <a:moveTo>
                  <a:pt x="0" y="0"/>
                </a:moveTo>
                <a:lnTo>
                  <a:pt x="5340276" y="0"/>
                </a:lnTo>
                <a:lnTo>
                  <a:pt x="5340276" y="1108107"/>
                </a:lnTo>
                <a:lnTo>
                  <a:pt x="0" y="1108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60472" y="3931537"/>
            <a:ext cx="5340275" cy="1108107"/>
          </a:xfrm>
          <a:custGeom>
            <a:avLst/>
            <a:gdLst/>
            <a:ahLst/>
            <a:cxnLst/>
            <a:rect l="l" t="t" r="r" b="b"/>
            <a:pathLst>
              <a:path w="5340275" h="1108107">
                <a:moveTo>
                  <a:pt x="0" y="0"/>
                </a:moveTo>
                <a:lnTo>
                  <a:pt x="5340275" y="0"/>
                </a:lnTo>
                <a:lnTo>
                  <a:pt x="5340275" y="1108107"/>
                </a:lnTo>
                <a:lnTo>
                  <a:pt x="0" y="1108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14415" y="8747614"/>
            <a:ext cx="5340275" cy="1108107"/>
          </a:xfrm>
          <a:custGeom>
            <a:avLst/>
            <a:gdLst/>
            <a:ahLst/>
            <a:cxnLst/>
            <a:rect l="l" t="t" r="r" b="b"/>
            <a:pathLst>
              <a:path w="5340275" h="1108107">
                <a:moveTo>
                  <a:pt x="0" y="0"/>
                </a:moveTo>
                <a:lnTo>
                  <a:pt x="5340276" y="0"/>
                </a:lnTo>
                <a:lnTo>
                  <a:pt x="5340276" y="1108107"/>
                </a:lnTo>
                <a:lnTo>
                  <a:pt x="0" y="1108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24403" y="8747614"/>
            <a:ext cx="5340275" cy="1108107"/>
          </a:xfrm>
          <a:custGeom>
            <a:avLst/>
            <a:gdLst/>
            <a:ahLst/>
            <a:cxnLst/>
            <a:rect l="l" t="t" r="r" b="b"/>
            <a:pathLst>
              <a:path w="5340275" h="1108107">
                <a:moveTo>
                  <a:pt x="0" y="0"/>
                </a:moveTo>
                <a:lnTo>
                  <a:pt x="5340275" y="0"/>
                </a:lnTo>
                <a:lnTo>
                  <a:pt x="5340275" y="1108107"/>
                </a:lnTo>
                <a:lnTo>
                  <a:pt x="0" y="1108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880438" y="204148"/>
            <a:ext cx="5977991" cy="82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7"/>
              </a:lnSpc>
            </a:pPr>
            <a:r>
              <a:rPr lang="en-US" sz="4826">
                <a:solidFill>
                  <a:srgbClr val="000000"/>
                </a:solidFill>
                <a:latin typeface="HK Grotesk"/>
              </a:rPr>
              <a:t>Повторімо!</a:t>
            </a:r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16" name="Freeform 16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4138" y="1217877"/>
            <a:ext cx="17479724" cy="452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000000"/>
                </a:solidFill>
                <a:latin typeface="HK Grotesk"/>
              </a:rPr>
              <a:t>   </a:t>
            </a:r>
            <a:r>
              <a:rPr lang="en-US" sz="4487" spc="89">
                <a:solidFill>
                  <a:srgbClr val="8174BF"/>
                </a:solidFill>
                <a:latin typeface="HK Grotesk"/>
              </a:rPr>
              <a:t> До </a:t>
            </a:r>
            <a:r>
              <a:rPr lang="en-US" sz="4487" spc="89">
                <a:solidFill>
                  <a:srgbClr val="8174BF"/>
                </a:solidFill>
                <a:latin typeface="HK Grotesk Bold"/>
              </a:rPr>
              <a:t>пасивного</a:t>
            </a:r>
            <a:r>
              <a:rPr lang="en-US" sz="4487" spc="89">
                <a:solidFill>
                  <a:srgbClr val="8174BF"/>
                </a:solidFill>
                <a:latin typeface="HK Grotesk"/>
              </a:rPr>
              <a:t> словника, як правило, належать і неологізми (гр. новий) — нові слова, на позначення нових реалій, що виникли в процесі розвитку суспільного життя. Згодом більшість із них стають</a:t>
            </a:r>
            <a:r>
              <a:rPr lang="en-US" sz="4487" spc="89">
                <a:solidFill>
                  <a:srgbClr val="8174BF"/>
                </a:solidFill>
                <a:latin typeface="HK Grotesk Bold"/>
              </a:rPr>
              <a:t> загальновживаними</a:t>
            </a:r>
            <a:r>
              <a:rPr lang="en-US" sz="4487" spc="89">
                <a:solidFill>
                  <a:srgbClr val="8174BF"/>
                </a:solidFill>
                <a:latin typeface="HK Grotesk"/>
              </a:rPr>
              <a:t>: робототехніка, інтернет, айфон.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endParaRPr lang="en-US" sz="4487" spc="89">
              <a:solidFill>
                <a:srgbClr val="8174BF"/>
              </a:solidFill>
              <a:latin typeface="HK Grotesk"/>
            </a:endParaRPr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8174BF"/>
                </a:solidFill>
                <a:latin typeface="HK Grotesk"/>
              </a:rPr>
              <a:t>             Багато</a:t>
            </a:r>
            <a:r>
              <a:rPr lang="en-US" sz="4487" spc="89">
                <a:solidFill>
                  <a:srgbClr val="8174BF"/>
                </a:solidFill>
                <a:latin typeface="HK Grotesk Bold"/>
              </a:rPr>
              <a:t> неологізмів</a:t>
            </a:r>
            <a:r>
              <a:rPr lang="en-US" sz="4487" spc="89">
                <a:solidFill>
                  <a:srgbClr val="8174BF"/>
                </a:solidFill>
                <a:latin typeface="HK Grotesk"/>
              </a:rPr>
              <a:t> створюються в художніх текстах.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8174BF"/>
                </a:solidFill>
                <a:latin typeface="HK Grotesk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-453197" y="4663425"/>
            <a:ext cx="2592675" cy="5761499"/>
          </a:xfrm>
          <a:custGeom>
            <a:avLst/>
            <a:gdLst/>
            <a:ahLst/>
            <a:cxnLst/>
            <a:rect l="l" t="t" r="r" b="b"/>
            <a:pathLst>
              <a:path w="2592675" h="5761499">
                <a:moveTo>
                  <a:pt x="0" y="0"/>
                </a:moveTo>
                <a:lnTo>
                  <a:pt x="2592675" y="0"/>
                </a:lnTo>
                <a:lnTo>
                  <a:pt x="2592675" y="5761499"/>
                </a:lnTo>
                <a:lnTo>
                  <a:pt x="0" y="57614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15155" y="6992975"/>
            <a:ext cx="2888290" cy="4530651"/>
          </a:xfrm>
          <a:custGeom>
            <a:avLst/>
            <a:gdLst/>
            <a:ahLst/>
            <a:cxnLst/>
            <a:rect l="l" t="t" r="r" b="b"/>
            <a:pathLst>
              <a:path w="2888290" h="4530651">
                <a:moveTo>
                  <a:pt x="0" y="0"/>
                </a:moveTo>
                <a:lnTo>
                  <a:pt x="2888290" y="0"/>
                </a:lnTo>
                <a:lnTo>
                  <a:pt x="2888290" y="4530650"/>
                </a:lnTo>
                <a:lnTo>
                  <a:pt x="0" y="4530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04298" y="5296212"/>
            <a:ext cx="16353052" cy="396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8174BF"/>
                </a:solidFill>
                <a:latin typeface="HK Grotesk"/>
              </a:rPr>
              <a:t>Це </a:t>
            </a:r>
            <a:r>
              <a:rPr lang="en-US" sz="4487" spc="89">
                <a:solidFill>
                  <a:srgbClr val="8174BF"/>
                </a:solidFill>
                <a:latin typeface="HK Grotesk Bold"/>
              </a:rPr>
              <a:t>авторські неологізми</a:t>
            </a:r>
            <a:r>
              <a:rPr lang="en-US" sz="4487" spc="89">
                <a:solidFill>
                  <a:srgbClr val="8174BF"/>
                </a:solidFill>
                <a:latin typeface="HK Grotesk"/>
              </a:rPr>
              <a:t>. Вони не набувають загальновживаного характеру, але у своїх текстах забезпечують їх образність (</a:t>
            </a:r>
            <a:r>
              <a:rPr lang="en-US" sz="4487" spc="89">
                <a:solidFill>
                  <a:srgbClr val="8174BF"/>
                </a:solidFill>
                <a:latin typeface="HK Grotesk Bold Italics"/>
              </a:rPr>
              <a:t>лірити, трояндо-шовково </a:t>
            </a:r>
          </a:p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8174BF"/>
                </a:solidFill>
                <a:latin typeface="HK Grotesk"/>
              </a:rPr>
              <a:t>(П. Тичина), </a:t>
            </a:r>
            <a:r>
              <a:rPr lang="en-US" sz="4487" spc="89">
                <a:solidFill>
                  <a:srgbClr val="8174BF"/>
                </a:solidFill>
                <a:latin typeface="HK Grotesk Bold Italics"/>
              </a:rPr>
              <a:t>дипломатити, залізно </a:t>
            </a:r>
            <a:r>
              <a:rPr lang="en-US" sz="4487" spc="89">
                <a:solidFill>
                  <a:srgbClr val="8174BF"/>
                </a:solidFill>
                <a:latin typeface="HK Grotesk"/>
              </a:rPr>
              <a:t>(М. Рильський),</a:t>
            </a:r>
          </a:p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8174BF"/>
                </a:solidFill>
                <a:latin typeface="HK Grotesk"/>
              </a:rPr>
              <a:t> </a:t>
            </a:r>
            <a:r>
              <a:rPr lang="en-US" sz="4487" spc="89">
                <a:solidFill>
                  <a:srgbClr val="8174BF"/>
                </a:solidFill>
                <a:latin typeface="HK Grotesk Bold Italics"/>
              </a:rPr>
              <a:t>ясінь, гречінь</a:t>
            </a:r>
            <a:r>
              <a:rPr lang="en-US" sz="4487" spc="89">
                <a:solidFill>
                  <a:srgbClr val="8174BF"/>
                </a:solidFill>
                <a:latin typeface="HK Grotesk"/>
              </a:rPr>
              <a:t> (А. Малишко), </a:t>
            </a:r>
            <a:r>
              <a:rPr lang="en-US" sz="4487" spc="89">
                <a:solidFill>
                  <a:srgbClr val="8174BF"/>
                </a:solidFill>
                <a:latin typeface="HK Grotesk Bold Italics"/>
              </a:rPr>
              <a:t>піднебесність, </a:t>
            </a:r>
          </a:p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8174BF"/>
                </a:solidFill>
                <a:latin typeface="HK Grotesk Bold Italics"/>
              </a:rPr>
              <a:t>заокеанець, всніжити, зашовковитися</a:t>
            </a:r>
          </a:p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8174BF"/>
                </a:solidFill>
                <a:latin typeface="HK Grotesk"/>
              </a:rPr>
              <a:t> (М. Стельмах) й ін.)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7" name="Freeform 7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24415"/>
            <a:ext cx="5387032" cy="5685521"/>
          </a:xfrm>
          <a:custGeom>
            <a:avLst/>
            <a:gdLst/>
            <a:ahLst/>
            <a:cxnLst/>
            <a:rect l="l" t="t" r="r" b="b"/>
            <a:pathLst>
              <a:path w="5387032" h="5685521">
                <a:moveTo>
                  <a:pt x="0" y="0"/>
                </a:moveTo>
                <a:lnTo>
                  <a:pt x="5387032" y="0"/>
                </a:lnTo>
                <a:lnTo>
                  <a:pt x="5387032" y="5685521"/>
                </a:lnTo>
                <a:lnTo>
                  <a:pt x="0" y="5685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3344" y="865668"/>
            <a:ext cx="17724656" cy="452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635B70"/>
                </a:solidFill>
                <a:latin typeface="HK Grotesk Bold"/>
              </a:rPr>
              <a:t>Прочитайте текст. Визначте його основну думку.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635B70"/>
                </a:solidFill>
                <a:latin typeface="HK Grotesk Bold"/>
              </a:rPr>
              <a:t>Поясніть значення виділених слів. У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635B70"/>
                </a:solidFill>
                <a:latin typeface="HK Grotesk Bold"/>
              </a:rPr>
              <a:t>разі потреби скористуйтеся тлумачним словником. 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635B70"/>
                </a:solidFill>
                <a:latin typeface="HK Grotesk Bold"/>
              </a:rPr>
              <a:t>Висловіть припущення, чи всім читачам зрозумілі ці слова. 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endParaRPr lang="en-US" sz="4487" spc="89">
              <a:solidFill>
                <a:srgbClr val="635B70"/>
              </a:solidFill>
              <a:latin typeface="HK Grotesk Bold"/>
            </a:endParaRPr>
          </a:p>
          <a:p>
            <a:pPr algn="just">
              <a:lnSpc>
                <a:spcPts val="4487"/>
              </a:lnSpc>
              <a:spcBef>
                <a:spcPct val="0"/>
              </a:spcBef>
            </a:pPr>
            <a:endParaRPr lang="en-US" sz="4487" spc="89">
              <a:solidFill>
                <a:srgbClr val="635B70"/>
              </a:solidFill>
              <a:latin typeface="HK Grotesk Bold"/>
            </a:endParaRPr>
          </a:p>
          <a:p>
            <a:pPr algn="just">
              <a:lnSpc>
                <a:spcPts val="4487"/>
              </a:lnSpc>
              <a:spcBef>
                <a:spcPct val="0"/>
              </a:spcBef>
            </a:pPr>
            <a:endParaRPr lang="en-US" sz="4487" spc="89">
              <a:solidFill>
                <a:srgbClr val="635B70"/>
              </a:solidFill>
              <a:latin typeface="HK Grotesk Bold"/>
            </a:endParaRPr>
          </a:p>
          <a:p>
            <a:pPr algn="just">
              <a:lnSpc>
                <a:spcPts val="4487"/>
              </a:lnSpc>
              <a:spcBef>
                <a:spcPct val="0"/>
              </a:spcBef>
            </a:pPr>
            <a:endParaRPr lang="en-US" sz="4487" spc="89">
              <a:solidFill>
                <a:srgbClr val="635B70"/>
              </a:solidFill>
              <a:latin typeface="HK Grotesk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559956" y="4437289"/>
            <a:ext cx="11870782" cy="115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635B70"/>
                </a:solidFill>
                <a:latin typeface="HK Grotesk"/>
              </a:rPr>
              <a:t>Чому? Коли, на вашу думку, виникли ці слова? З чим пов’язано виникнення їх?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20688" y="5961867"/>
            <a:ext cx="11968755" cy="3400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635B70"/>
                </a:solidFill>
                <a:latin typeface="HK Grotesk Bold Italics"/>
              </a:rPr>
              <a:t>Соцмережеве</a:t>
            </a:r>
            <a:r>
              <a:rPr lang="en-US" sz="4487" spc="89">
                <a:solidFill>
                  <a:srgbClr val="635B70"/>
                </a:solidFill>
                <a:latin typeface="HK Grotesk"/>
              </a:rPr>
              <a:t> покоління звикло спілкуватися назовні. Вести не приватні щоденники, а</a:t>
            </a:r>
            <a:r>
              <a:rPr lang="en-US" sz="4487" spc="89">
                <a:solidFill>
                  <a:srgbClr val="635B70"/>
                </a:solidFill>
                <a:latin typeface="HK Grotesk Bold Italics"/>
              </a:rPr>
              <a:t> блоги</a:t>
            </a:r>
            <a:r>
              <a:rPr lang="en-US" sz="4487" spc="89">
                <a:solidFill>
                  <a:srgbClr val="635B70"/>
                </a:solidFill>
                <a:latin typeface="HK Grotesk Italics"/>
              </a:rPr>
              <a:t>.</a:t>
            </a:r>
            <a:r>
              <a:rPr lang="en-US" sz="4487" spc="89">
                <a:solidFill>
                  <a:srgbClr val="635B70"/>
                </a:solidFill>
                <a:latin typeface="HK Grotesk"/>
              </a:rPr>
              <a:t> Колекціонувати вподобайки й </a:t>
            </a:r>
            <a:r>
              <a:rPr lang="en-US" sz="4487" spc="89">
                <a:solidFill>
                  <a:srgbClr val="635B70"/>
                </a:solidFill>
                <a:latin typeface="HK Grotesk Bold Italics"/>
              </a:rPr>
              <a:t>коменти</a:t>
            </a:r>
            <a:r>
              <a:rPr lang="en-US" sz="4487" spc="89">
                <a:solidFill>
                  <a:srgbClr val="635B70"/>
                </a:solidFill>
                <a:latin typeface="HK Grotesk"/>
              </a:rPr>
              <a:t>.  Бути завжди на видноті, штампувати </a:t>
            </a:r>
            <a:r>
              <a:rPr lang="en-US" sz="4487" spc="89">
                <a:solidFill>
                  <a:srgbClr val="635B70"/>
                </a:solidFill>
                <a:latin typeface="HK Grotesk Bold Italics"/>
              </a:rPr>
              <a:t>селфі</a:t>
            </a:r>
            <a:r>
              <a:rPr lang="en-US" sz="4487" spc="89">
                <a:solidFill>
                  <a:srgbClr val="635B70"/>
                </a:solidFill>
                <a:latin typeface="HK Grotesk"/>
              </a:rPr>
              <a:t>…</a:t>
            </a:r>
          </a:p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635B70"/>
                </a:solidFill>
                <a:latin typeface="HK Grotesk"/>
              </a:rPr>
              <a:t> (За М. Титаренко).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7" name="Freeform 7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3293" y="598062"/>
            <a:ext cx="8933613" cy="9537665"/>
          </a:xfrm>
          <a:custGeom>
            <a:avLst/>
            <a:gdLst/>
            <a:ahLst/>
            <a:cxnLst/>
            <a:rect l="l" t="t" r="r" b="b"/>
            <a:pathLst>
              <a:path w="8933613" h="9537665">
                <a:moveTo>
                  <a:pt x="0" y="0"/>
                </a:moveTo>
                <a:lnTo>
                  <a:pt x="8933613" y="0"/>
                </a:lnTo>
                <a:lnTo>
                  <a:pt x="8933613" y="9537665"/>
                </a:lnTo>
                <a:lnTo>
                  <a:pt x="0" y="95376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53576" y="1518535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44000" y="5219700"/>
            <a:ext cx="9410296" cy="4712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5"/>
              </a:lnSpc>
              <a:spcBef>
                <a:spcPct val="0"/>
              </a:spcBef>
            </a:pPr>
            <a:r>
              <a:rPr lang="en-US" sz="4155" spc="83">
                <a:solidFill>
                  <a:srgbClr val="F79545"/>
                </a:solidFill>
                <a:latin typeface="HK Grotesk Bold"/>
              </a:rPr>
              <a:t>1.Чому в мові виникають нові слова? Хто їх створює?</a:t>
            </a:r>
          </a:p>
          <a:p>
            <a:pPr>
              <a:lnSpc>
                <a:spcPts val="4155"/>
              </a:lnSpc>
              <a:spcBef>
                <a:spcPct val="0"/>
              </a:spcBef>
            </a:pPr>
            <a:r>
              <a:rPr lang="en-US" sz="4155" spc="83">
                <a:solidFill>
                  <a:srgbClr val="F79545"/>
                </a:solidFill>
                <a:latin typeface="HK Grotesk Bold"/>
              </a:rPr>
              <a:t>2. Як довго слово є неологізмом?</a:t>
            </a:r>
          </a:p>
          <a:p>
            <a:pPr>
              <a:lnSpc>
                <a:spcPts val="4155"/>
              </a:lnSpc>
              <a:spcBef>
                <a:spcPct val="0"/>
              </a:spcBef>
            </a:pPr>
            <a:r>
              <a:rPr lang="en-US" sz="4155" spc="83">
                <a:solidFill>
                  <a:srgbClr val="F79545"/>
                </a:solidFill>
                <a:latin typeface="HK Grotesk Bold"/>
              </a:rPr>
              <a:t>3. Чи архаїзми були колись неологізмами?</a:t>
            </a:r>
          </a:p>
          <a:p>
            <a:pPr>
              <a:lnSpc>
                <a:spcPts val="4155"/>
              </a:lnSpc>
              <a:spcBef>
                <a:spcPct val="0"/>
              </a:spcBef>
            </a:pPr>
            <a:r>
              <a:rPr lang="en-US" sz="4155" spc="83">
                <a:solidFill>
                  <a:srgbClr val="F79545"/>
                </a:solidFill>
                <a:latin typeface="HK Grotesk Bold"/>
              </a:rPr>
              <a:t>4 Навіщо потрібні письменницькі новотвори?</a:t>
            </a:r>
          </a:p>
          <a:p>
            <a:pPr>
              <a:lnSpc>
                <a:spcPts val="4155"/>
              </a:lnSpc>
              <a:spcBef>
                <a:spcPct val="0"/>
              </a:spcBef>
            </a:pPr>
            <a:r>
              <a:rPr lang="en-US" sz="4155" spc="83">
                <a:solidFill>
                  <a:srgbClr val="F79545"/>
                </a:solidFill>
                <a:latin typeface="HK Grotesk Bold"/>
              </a:rPr>
              <a:t>5 Чи можна встановити день народження слова?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398" y="1104900"/>
            <a:ext cx="17243472" cy="759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1"/>
              </a:lnSpc>
              <a:spcBef>
                <a:spcPct val="0"/>
              </a:spcBef>
            </a:pPr>
            <a:r>
              <a:rPr lang="en-US" sz="4641" spc="92">
                <a:solidFill>
                  <a:srgbClr val="0E67A3"/>
                </a:solidFill>
                <a:latin typeface="HK Grotesk Bold"/>
              </a:rPr>
              <a:t>Прочитайте слова і запишіть їх у зошит. Підкресліть неологізми. Обґрунтуйте свій вибір. Висловіть припущення щодо появи цих слів у мові. </a:t>
            </a:r>
          </a:p>
          <a:p>
            <a:pPr algn="ctr">
              <a:lnSpc>
                <a:spcPts val="4641"/>
              </a:lnSpc>
              <a:spcBef>
                <a:spcPct val="0"/>
              </a:spcBef>
            </a:pPr>
            <a:endParaRPr lang="en-US" sz="4641" spc="92">
              <a:solidFill>
                <a:srgbClr val="0E67A3"/>
              </a:solidFill>
              <a:latin typeface="HK Grotesk Bold"/>
            </a:endParaRPr>
          </a:p>
          <a:p>
            <a:pPr algn="ctr">
              <a:lnSpc>
                <a:spcPts val="4641"/>
              </a:lnSpc>
              <a:spcBef>
                <a:spcPct val="0"/>
              </a:spcBef>
            </a:pPr>
            <a:endParaRPr lang="en-US" sz="4641" spc="92">
              <a:solidFill>
                <a:srgbClr val="0E67A3"/>
              </a:solidFill>
              <a:latin typeface="HK Grotesk Bold"/>
            </a:endParaRPr>
          </a:p>
          <a:p>
            <a:pPr algn="ctr">
              <a:lnSpc>
                <a:spcPts val="4641"/>
              </a:lnSpc>
              <a:spcBef>
                <a:spcPct val="0"/>
              </a:spcBef>
            </a:pPr>
            <a:endParaRPr lang="en-US" sz="4641" spc="92">
              <a:solidFill>
                <a:srgbClr val="0E67A3"/>
              </a:solidFill>
              <a:latin typeface="HK Grotesk Bold"/>
            </a:endParaRPr>
          </a:p>
          <a:p>
            <a:pPr algn="ctr">
              <a:lnSpc>
                <a:spcPts val="4641"/>
              </a:lnSpc>
              <a:spcBef>
                <a:spcPct val="0"/>
              </a:spcBef>
            </a:pPr>
            <a:endParaRPr lang="en-US" sz="4641" spc="92">
              <a:solidFill>
                <a:srgbClr val="0E67A3"/>
              </a:solidFill>
              <a:latin typeface="HK Grotesk Bold"/>
            </a:endParaRPr>
          </a:p>
          <a:p>
            <a:pPr>
              <a:lnSpc>
                <a:spcPts val="4641"/>
              </a:lnSpc>
              <a:spcBef>
                <a:spcPct val="0"/>
              </a:spcBef>
            </a:pPr>
            <a:r>
              <a:rPr lang="en-US" sz="4641" spc="92">
                <a:solidFill>
                  <a:srgbClr val="000000"/>
                </a:solidFill>
                <a:latin typeface="HK Grotesk"/>
              </a:rPr>
              <a:t>Дайвінг, плавання, книжка,</a:t>
            </a:r>
          </a:p>
          <a:p>
            <a:pPr>
              <a:lnSpc>
                <a:spcPts val="4641"/>
              </a:lnSpc>
              <a:spcBef>
                <a:spcPct val="0"/>
              </a:spcBef>
            </a:pPr>
            <a:r>
              <a:rPr lang="en-US" sz="4641" spc="92">
                <a:solidFill>
                  <a:srgbClr val="000000"/>
                </a:solidFill>
                <a:latin typeface="HK Grotesk"/>
              </a:rPr>
              <a:t> сузір’я, комп’ютер, дизайн, </a:t>
            </a:r>
          </a:p>
          <a:p>
            <a:pPr>
              <a:lnSpc>
                <a:spcPts val="4641"/>
              </a:lnSpc>
              <a:spcBef>
                <a:spcPct val="0"/>
              </a:spcBef>
            </a:pPr>
            <a:r>
              <a:rPr lang="en-US" sz="4641" spc="92">
                <a:solidFill>
                  <a:srgbClr val="000000"/>
                </a:solidFill>
                <a:latin typeface="HK Grotesk"/>
              </a:rPr>
              <a:t>тирамісу, меседж, інновація, </a:t>
            </a:r>
          </a:p>
          <a:p>
            <a:pPr>
              <a:lnSpc>
                <a:spcPts val="4641"/>
              </a:lnSpc>
              <a:spcBef>
                <a:spcPct val="0"/>
              </a:spcBef>
            </a:pPr>
            <a:r>
              <a:rPr lang="en-US" sz="4641" spc="92">
                <a:solidFill>
                  <a:srgbClr val="000000"/>
                </a:solidFill>
                <a:latin typeface="HK Grotesk"/>
              </a:rPr>
              <a:t>жупан, стикер, джура, смайлик,</a:t>
            </a:r>
          </a:p>
          <a:p>
            <a:pPr>
              <a:lnSpc>
                <a:spcPts val="4641"/>
              </a:lnSpc>
              <a:spcBef>
                <a:spcPct val="0"/>
              </a:spcBef>
            </a:pPr>
            <a:r>
              <a:rPr lang="en-US" sz="4641" spc="92">
                <a:solidFill>
                  <a:srgbClr val="000000"/>
                </a:solidFill>
                <a:latin typeface="HK Grotesk"/>
              </a:rPr>
              <a:t> стартап, наплічник, пранк, </a:t>
            </a:r>
          </a:p>
          <a:p>
            <a:pPr>
              <a:lnSpc>
                <a:spcPts val="4641"/>
              </a:lnSpc>
              <a:spcBef>
                <a:spcPct val="0"/>
              </a:spcBef>
            </a:pPr>
            <a:r>
              <a:rPr lang="en-US" sz="4641" spc="92">
                <a:solidFill>
                  <a:srgbClr val="000000"/>
                </a:solidFill>
                <a:latin typeface="HK Grotesk"/>
              </a:rPr>
              <a:t>жоржина.</a:t>
            </a:r>
          </a:p>
        </p:txBody>
      </p:sp>
      <p:sp>
        <p:nvSpPr>
          <p:cNvPr id="3" name="Freeform 3"/>
          <p:cNvSpPr/>
          <p:nvPr/>
        </p:nvSpPr>
        <p:spPr>
          <a:xfrm>
            <a:off x="8180652" y="5073745"/>
            <a:ext cx="9752793" cy="5010497"/>
          </a:xfrm>
          <a:custGeom>
            <a:avLst/>
            <a:gdLst/>
            <a:ahLst/>
            <a:cxnLst/>
            <a:rect l="l" t="t" r="r" b="b"/>
            <a:pathLst>
              <a:path w="9752793" h="5010497">
                <a:moveTo>
                  <a:pt x="0" y="0"/>
                </a:moveTo>
                <a:lnTo>
                  <a:pt x="9752793" y="0"/>
                </a:lnTo>
                <a:lnTo>
                  <a:pt x="9752793" y="5010497"/>
                </a:lnTo>
                <a:lnTo>
                  <a:pt x="0" y="5010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9440" y="1238406"/>
            <a:ext cx="16989860" cy="7895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8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8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8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8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EFA54F"/>
                </a:solidFill>
                <a:latin typeface="HK Grotesk"/>
              </a:rPr>
              <a:t>Лайк, буккросинг, блокбастер, постер, емодзі, спам, флуд.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endParaRPr lang="en-US" sz="4487" spc="89">
              <a:solidFill>
                <a:srgbClr val="EFA54F"/>
              </a:solidFill>
              <a:latin typeface="HK Grotesk"/>
            </a:endParaRPr>
          </a:p>
          <a:p>
            <a:pPr algn="just">
              <a:lnSpc>
                <a:spcPts val="4487"/>
              </a:lnSpc>
              <a:spcBef>
                <a:spcPct val="0"/>
              </a:spcBef>
            </a:pPr>
            <a:endParaRPr lang="en-US" sz="4487" spc="89">
              <a:solidFill>
                <a:srgbClr val="EFA54F"/>
              </a:solidFill>
              <a:latin typeface="HK Grotesk"/>
            </a:endParaRPr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EFA54F"/>
                </a:solidFill>
                <a:latin typeface="HK Grotesk Bold"/>
              </a:rPr>
              <a:t>Довідка: </a:t>
            </a:r>
            <a:r>
              <a:rPr lang="en-US" sz="4487" spc="89">
                <a:solidFill>
                  <a:srgbClr val="EFA54F"/>
                </a:solidFill>
                <a:latin typeface="HK Grotesk"/>
              </a:rPr>
              <a:t>бойовик; 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EFA54F"/>
                </a:solidFill>
                <a:latin typeface="HK Grotesk"/>
              </a:rPr>
              <a:t>плакат; уподобайка;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EFA54F"/>
                </a:solidFill>
                <a:latin typeface="HK Grotesk"/>
              </a:rPr>
              <a:t>марнослів’я; 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EFA54F"/>
                </a:solidFill>
                <a:latin typeface="HK Grotesk"/>
              </a:rPr>
              <a:t>небажані повідомлення; 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EFA54F"/>
                </a:solidFill>
                <a:latin typeface="HK Grotesk"/>
              </a:rPr>
              <a:t>книгообмін; </a:t>
            </a:r>
          </a:p>
          <a:p>
            <a:pPr algn="just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EFA54F"/>
                </a:solidFill>
                <a:latin typeface="HK Grotesk"/>
              </a:rPr>
              <a:t>значки, що відображають емоції.</a:t>
            </a:r>
          </a:p>
        </p:txBody>
      </p:sp>
      <p:sp>
        <p:nvSpPr>
          <p:cNvPr id="3" name="Freeform 3"/>
          <p:cNvSpPr/>
          <p:nvPr/>
        </p:nvSpPr>
        <p:spPr>
          <a:xfrm>
            <a:off x="8764370" y="6675075"/>
            <a:ext cx="9523630" cy="3611925"/>
          </a:xfrm>
          <a:custGeom>
            <a:avLst/>
            <a:gdLst/>
            <a:ahLst/>
            <a:cxnLst/>
            <a:rect l="l" t="t" r="r" b="b"/>
            <a:pathLst>
              <a:path w="9523630" h="3611925">
                <a:moveTo>
                  <a:pt x="0" y="0"/>
                </a:moveTo>
                <a:lnTo>
                  <a:pt x="9523630" y="0"/>
                </a:lnTo>
                <a:lnTo>
                  <a:pt x="9523630" y="3611925"/>
                </a:lnTo>
                <a:lnTo>
                  <a:pt x="0" y="3611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4328" y="495456"/>
            <a:ext cx="16072247" cy="115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FFFFFF"/>
                </a:solidFill>
                <a:latin typeface="HK Grotesk Bold"/>
              </a:rPr>
              <a:t>Доберіть до поданих неологізмів українські відповідники.</a:t>
            </a:r>
          </a:p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FFFFFF"/>
                </a:solidFill>
                <a:latin typeface="HK Grotesk Bold"/>
              </a:rPr>
              <a:t> Усно складіть із ними словосполучення. 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3638921"/>
            <a:ext cx="4149275" cy="6534292"/>
          </a:xfrm>
          <a:custGeom>
            <a:avLst/>
            <a:gdLst/>
            <a:ahLst/>
            <a:cxnLst/>
            <a:rect l="l" t="t" r="r" b="b"/>
            <a:pathLst>
              <a:path w="4149275" h="6534292">
                <a:moveTo>
                  <a:pt x="0" y="0"/>
                </a:moveTo>
                <a:lnTo>
                  <a:pt x="4149275" y="0"/>
                </a:lnTo>
                <a:lnTo>
                  <a:pt x="4149275" y="6534292"/>
                </a:lnTo>
                <a:lnTo>
                  <a:pt x="0" y="6534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65966" y="3248338"/>
            <a:ext cx="1019139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erif Display Bold"/>
              </a:rPr>
              <a:t>Лексикологія -\ це...........................................................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14612" y="895350"/>
            <a:ext cx="12453342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000000"/>
                </a:solidFill>
                <a:latin typeface="PT Serif Bold"/>
              </a:rPr>
              <a:t>Згадай!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66034" y="5086350"/>
            <a:ext cx="87504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erif Display Bold"/>
              </a:rPr>
              <a:t>Лексика - це ......................................................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45385" y="7476490"/>
            <a:ext cx="1205225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erif Display Bold"/>
              </a:rPr>
              <a:t>Як поділяється лексика української мови за походженням?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0870" y="728768"/>
            <a:ext cx="17847130" cy="115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F7C860"/>
                </a:solidFill>
                <a:latin typeface="HK Grotesk Bold"/>
              </a:rPr>
              <a:t>Прочитайте текст. Складіть висловлення (4–5 речень), у якому поясніть необхідність уведення локдауну в країні та світі.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0870" y="4422271"/>
            <a:ext cx="11385059" cy="4213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4766" spc="95">
                <a:solidFill>
                  <a:srgbClr val="DC9A86"/>
                </a:solidFill>
                <a:latin typeface="HK Grotesk"/>
              </a:rPr>
              <a:t>Словом 2020 року, за версією Collins Dictionary, стало слово «локдаун» (lockdown). У словнику локдаун потлумачено як «уведення жорстких обмежень на подорожі, соціальну взаємодію та доступ до громадських приміщень» (З Інтернету).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  <p:sp>
        <p:nvSpPr>
          <p:cNvPr id="7" name="Freeform 7"/>
          <p:cNvSpPr/>
          <p:nvPr/>
        </p:nvSpPr>
        <p:spPr>
          <a:xfrm>
            <a:off x="11444034" y="3947114"/>
            <a:ext cx="6299594" cy="6226099"/>
          </a:xfrm>
          <a:custGeom>
            <a:avLst/>
            <a:gdLst/>
            <a:ahLst/>
            <a:cxnLst/>
            <a:rect l="l" t="t" r="r" b="b"/>
            <a:pathLst>
              <a:path w="6299594" h="6226099">
                <a:moveTo>
                  <a:pt x="0" y="0"/>
                </a:moveTo>
                <a:lnTo>
                  <a:pt x="6299594" y="0"/>
                </a:lnTo>
                <a:lnTo>
                  <a:pt x="6299594" y="6226099"/>
                </a:lnTo>
                <a:lnTo>
                  <a:pt x="0" y="6226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36330" y="708676"/>
            <a:ext cx="3173306" cy="3173306"/>
          </a:xfrm>
          <a:custGeom>
            <a:avLst/>
            <a:gdLst/>
            <a:ahLst/>
            <a:cxnLst/>
            <a:rect l="l" t="t" r="r" b="b"/>
            <a:pathLst>
              <a:path w="3173306" h="3173306">
                <a:moveTo>
                  <a:pt x="0" y="0"/>
                </a:moveTo>
                <a:lnTo>
                  <a:pt x="3173306" y="0"/>
                </a:lnTo>
                <a:lnTo>
                  <a:pt x="3173306" y="3173306"/>
                </a:lnTo>
                <a:lnTo>
                  <a:pt x="0" y="317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10771" y="5103249"/>
            <a:ext cx="3424425" cy="3424425"/>
          </a:xfrm>
          <a:custGeom>
            <a:avLst/>
            <a:gdLst/>
            <a:ahLst/>
            <a:cxnLst/>
            <a:rect l="l" t="t" r="r" b="b"/>
            <a:pathLst>
              <a:path w="3424425" h="3424425">
                <a:moveTo>
                  <a:pt x="0" y="0"/>
                </a:moveTo>
                <a:lnTo>
                  <a:pt x="3424424" y="0"/>
                </a:lnTo>
                <a:lnTo>
                  <a:pt x="3424424" y="3424424"/>
                </a:lnTo>
                <a:lnTo>
                  <a:pt x="0" y="342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21181" y="5326390"/>
            <a:ext cx="3321361" cy="3321361"/>
          </a:xfrm>
          <a:custGeom>
            <a:avLst/>
            <a:gdLst/>
            <a:ahLst/>
            <a:cxnLst/>
            <a:rect l="l" t="t" r="r" b="b"/>
            <a:pathLst>
              <a:path w="3321361" h="3321361">
                <a:moveTo>
                  <a:pt x="0" y="0"/>
                </a:moveTo>
                <a:lnTo>
                  <a:pt x="3321361" y="0"/>
                </a:lnTo>
                <a:lnTo>
                  <a:pt x="3321361" y="3321361"/>
                </a:lnTo>
                <a:lnTo>
                  <a:pt x="0" y="3321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846" y="4053592"/>
            <a:ext cx="4810714" cy="998223"/>
          </a:xfrm>
          <a:custGeom>
            <a:avLst/>
            <a:gdLst/>
            <a:ahLst/>
            <a:cxnLst/>
            <a:rect l="l" t="t" r="r" b="b"/>
            <a:pathLst>
              <a:path w="4810714" h="998223">
                <a:moveTo>
                  <a:pt x="0" y="0"/>
                </a:moveTo>
                <a:lnTo>
                  <a:pt x="4810713" y="0"/>
                </a:lnTo>
                <a:lnTo>
                  <a:pt x="4810713" y="998223"/>
                </a:lnTo>
                <a:lnTo>
                  <a:pt x="0" y="998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0846" y="8647751"/>
            <a:ext cx="4810714" cy="998223"/>
          </a:xfrm>
          <a:custGeom>
            <a:avLst/>
            <a:gdLst/>
            <a:ahLst/>
            <a:cxnLst/>
            <a:rect l="l" t="t" r="r" b="b"/>
            <a:pathLst>
              <a:path w="4810714" h="998223">
                <a:moveTo>
                  <a:pt x="0" y="0"/>
                </a:moveTo>
                <a:lnTo>
                  <a:pt x="4810713" y="0"/>
                </a:lnTo>
                <a:lnTo>
                  <a:pt x="4810713" y="998223"/>
                </a:lnTo>
                <a:lnTo>
                  <a:pt x="0" y="998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17626" y="3881982"/>
            <a:ext cx="4810714" cy="998223"/>
          </a:xfrm>
          <a:custGeom>
            <a:avLst/>
            <a:gdLst/>
            <a:ahLst/>
            <a:cxnLst/>
            <a:rect l="l" t="t" r="r" b="b"/>
            <a:pathLst>
              <a:path w="4810714" h="998223">
                <a:moveTo>
                  <a:pt x="0" y="0"/>
                </a:moveTo>
                <a:lnTo>
                  <a:pt x="4810714" y="0"/>
                </a:lnTo>
                <a:lnTo>
                  <a:pt x="4810714" y="998223"/>
                </a:lnTo>
                <a:lnTo>
                  <a:pt x="0" y="998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17626" y="8647751"/>
            <a:ext cx="4810714" cy="998223"/>
          </a:xfrm>
          <a:custGeom>
            <a:avLst/>
            <a:gdLst/>
            <a:ahLst/>
            <a:cxnLst/>
            <a:rect l="l" t="t" r="r" b="b"/>
            <a:pathLst>
              <a:path w="4810714" h="998223">
                <a:moveTo>
                  <a:pt x="0" y="0"/>
                </a:moveTo>
                <a:lnTo>
                  <a:pt x="4810714" y="0"/>
                </a:lnTo>
                <a:lnTo>
                  <a:pt x="4810714" y="998223"/>
                </a:lnTo>
                <a:lnTo>
                  <a:pt x="0" y="998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63315" y="33309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11" name="Freeform 11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2691838" y="708676"/>
            <a:ext cx="2876676" cy="2876676"/>
          </a:xfrm>
          <a:custGeom>
            <a:avLst/>
            <a:gdLst/>
            <a:ahLst/>
            <a:cxnLst/>
            <a:rect l="l" t="t" r="r" b="b"/>
            <a:pathLst>
              <a:path w="2876676" h="2876676">
                <a:moveTo>
                  <a:pt x="0" y="0"/>
                </a:moveTo>
                <a:lnTo>
                  <a:pt x="2876676" y="0"/>
                </a:lnTo>
                <a:lnTo>
                  <a:pt x="2876676" y="2876676"/>
                </a:lnTo>
                <a:lnTo>
                  <a:pt x="0" y="28766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9874" y="1203658"/>
            <a:ext cx="7942817" cy="393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6"/>
              </a:lnSpc>
              <a:spcBef>
                <a:spcPct val="0"/>
              </a:spcBef>
            </a:pPr>
            <a:endParaRPr/>
          </a:p>
          <a:p>
            <a:pPr>
              <a:lnSpc>
                <a:spcPts val="2596"/>
              </a:lnSpc>
              <a:spcBef>
                <a:spcPct val="0"/>
              </a:spcBef>
            </a:pPr>
            <a:r>
              <a:rPr lang="en-US" sz="2596" spc="51">
                <a:solidFill>
                  <a:srgbClr val="000000"/>
                </a:solidFill>
                <a:latin typeface="HK Grotesk Bold"/>
              </a:rPr>
              <a:t>У якому рядку всі слова належать до неологізмів?</a:t>
            </a:r>
          </a:p>
          <a:p>
            <a:pPr>
              <a:lnSpc>
                <a:spcPts val="2596"/>
              </a:lnSpc>
              <a:spcBef>
                <a:spcPct val="0"/>
              </a:spcBef>
            </a:pPr>
            <a:endParaRPr lang="en-US" sz="2596" spc="51">
              <a:solidFill>
                <a:srgbClr val="000000"/>
              </a:solidFill>
              <a:latin typeface="HK Grotesk Bold"/>
            </a:endParaRPr>
          </a:p>
          <a:p>
            <a:pPr>
              <a:lnSpc>
                <a:spcPts val="2596"/>
              </a:lnSpc>
              <a:spcBef>
                <a:spcPct val="0"/>
              </a:spcBef>
            </a:pPr>
            <a:r>
              <a:rPr lang="en-US" sz="2596" spc="51">
                <a:solidFill>
                  <a:srgbClr val="000000"/>
                </a:solidFill>
                <a:latin typeface="HK Grotesk"/>
              </a:rPr>
              <a:t>А  менеджмент, боулінг, метрополітен, космодром</a:t>
            </a:r>
          </a:p>
          <a:p>
            <a:pPr>
              <a:lnSpc>
                <a:spcPts val="2596"/>
              </a:lnSpc>
              <a:spcBef>
                <a:spcPct val="0"/>
              </a:spcBef>
            </a:pPr>
            <a:r>
              <a:rPr lang="en-US" sz="2596" spc="51">
                <a:solidFill>
                  <a:srgbClr val="000000"/>
                </a:solidFill>
                <a:latin typeface="HK Grotesk"/>
              </a:rPr>
              <a:t>Б менеджер, телебачення, місяцехід, генотип;</a:t>
            </a:r>
          </a:p>
          <a:p>
            <a:pPr>
              <a:lnSpc>
                <a:spcPts val="2596"/>
              </a:lnSpc>
              <a:spcBef>
                <a:spcPct val="0"/>
              </a:spcBef>
            </a:pPr>
            <a:r>
              <a:rPr lang="en-US" sz="2596" spc="51">
                <a:solidFill>
                  <a:srgbClr val="000000"/>
                </a:solidFill>
                <a:latin typeface="HK Grotesk"/>
              </a:rPr>
              <a:t>В  іміджмейкер, гласність, приватизація, депутат</a:t>
            </a:r>
          </a:p>
          <a:p>
            <a:pPr>
              <a:lnSpc>
                <a:spcPts val="2596"/>
              </a:lnSpc>
              <a:spcBef>
                <a:spcPct val="0"/>
              </a:spcBef>
            </a:pPr>
            <a:r>
              <a:rPr lang="en-US" sz="2596" spc="51">
                <a:solidFill>
                  <a:srgbClr val="000000"/>
                </a:solidFill>
                <a:latin typeface="HK Grotesk"/>
              </a:rPr>
              <a:t>Г  геном, клон, віртуальний, інтерактивний</a:t>
            </a:r>
          </a:p>
          <a:p>
            <a:pPr>
              <a:lnSpc>
                <a:spcPts val="2596"/>
              </a:lnSpc>
              <a:spcBef>
                <a:spcPct val="0"/>
              </a:spcBef>
            </a:pPr>
            <a:r>
              <a:rPr lang="en-US" sz="2596" spc="51">
                <a:solidFill>
                  <a:srgbClr val="000000"/>
                </a:solidFill>
                <a:latin typeface="HK Grotesk"/>
              </a:rPr>
              <a:t>Д  банкінг, спікер, дайвінг, кришеник</a:t>
            </a:r>
          </a:p>
          <a:p>
            <a:pPr algn="ctr">
              <a:lnSpc>
                <a:spcPts val="2596"/>
              </a:lnSpc>
              <a:spcBef>
                <a:spcPct val="0"/>
              </a:spcBef>
            </a:pPr>
            <a:endParaRPr lang="en-US" sz="2596" spc="51">
              <a:solidFill>
                <a:srgbClr val="000000"/>
              </a:solidFill>
              <a:latin typeface="HK Grotesk"/>
            </a:endParaRPr>
          </a:p>
          <a:p>
            <a:pPr algn="ctr">
              <a:lnSpc>
                <a:spcPts val="2596"/>
              </a:lnSpc>
              <a:spcBef>
                <a:spcPct val="0"/>
              </a:spcBef>
            </a:pPr>
            <a:endParaRPr lang="en-US" sz="2596" spc="51">
              <a:solidFill>
                <a:srgbClr val="000000"/>
              </a:solidFill>
              <a:latin typeface="HK Grotesk"/>
            </a:endParaRPr>
          </a:p>
          <a:p>
            <a:pPr algn="ctr">
              <a:lnSpc>
                <a:spcPts val="2596"/>
              </a:lnSpc>
              <a:spcBef>
                <a:spcPct val="0"/>
              </a:spcBef>
            </a:pPr>
            <a:endParaRPr lang="en-US" sz="2596" spc="51">
              <a:solidFill>
                <a:srgbClr val="000000"/>
              </a:solidFill>
              <a:latin typeface="HK Grotesk"/>
            </a:endParaRPr>
          </a:p>
          <a:p>
            <a:pPr algn="ctr">
              <a:lnSpc>
                <a:spcPts val="2596"/>
              </a:lnSpc>
              <a:spcBef>
                <a:spcPct val="0"/>
              </a:spcBef>
            </a:pPr>
            <a:r>
              <a:rPr lang="en-US" sz="2596" spc="51">
                <a:solidFill>
                  <a:srgbClr val="000000"/>
                </a:solidFill>
                <a:latin typeface="HK Grotesk Bold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853171" y="1156033"/>
            <a:ext cx="351058" cy="1043685"/>
          </a:xfrm>
          <a:custGeom>
            <a:avLst/>
            <a:gdLst/>
            <a:ahLst/>
            <a:cxnLst/>
            <a:rect l="l" t="t" r="r" b="b"/>
            <a:pathLst>
              <a:path w="351058" h="1043685">
                <a:moveTo>
                  <a:pt x="0" y="0"/>
                </a:moveTo>
                <a:lnTo>
                  <a:pt x="351058" y="0"/>
                </a:lnTo>
                <a:lnTo>
                  <a:pt x="351058" y="1043684"/>
                </a:lnTo>
                <a:lnTo>
                  <a:pt x="0" y="1043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43925" y="4590915"/>
            <a:ext cx="842267" cy="1007058"/>
          </a:xfrm>
          <a:custGeom>
            <a:avLst/>
            <a:gdLst/>
            <a:ahLst/>
            <a:cxnLst/>
            <a:rect l="l" t="t" r="r" b="b"/>
            <a:pathLst>
              <a:path w="842267" h="1007058">
                <a:moveTo>
                  <a:pt x="0" y="0"/>
                </a:moveTo>
                <a:lnTo>
                  <a:pt x="842267" y="0"/>
                </a:lnTo>
                <a:lnTo>
                  <a:pt x="842267" y="1007058"/>
                </a:lnTo>
                <a:lnTo>
                  <a:pt x="0" y="1007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08307" y="7057800"/>
            <a:ext cx="694330" cy="991900"/>
          </a:xfrm>
          <a:custGeom>
            <a:avLst/>
            <a:gdLst/>
            <a:ahLst/>
            <a:cxnLst/>
            <a:rect l="l" t="t" r="r" b="b"/>
            <a:pathLst>
              <a:path w="694330" h="991900">
                <a:moveTo>
                  <a:pt x="0" y="0"/>
                </a:moveTo>
                <a:lnTo>
                  <a:pt x="694330" y="0"/>
                </a:lnTo>
                <a:lnTo>
                  <a:pt x="694330" y="991899"/>
                </a:lnTo>
                <a:lnTo>
                  <a:pt x="0" y="991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6887" y="4616007"/>
            <a:ext cx="4561512" cy="5875484"/>
          </a:xfrm>
          <a:custGeom>
            <a:avLst/>
            <a:gdLst/>
            <a:ahLst/>
            <a:cxnLst/>
            <a:rect l="l" t="t" r="r" b="b"/>
            <a:pathLst>
              <a:path w="4561512" h="5875484">
                <a:moveTo>
                  <a:pt x="0" y="0"/>
                </a:moveTo>
                <a:lnTo>
                  <a:pt x="4561513" y="0"/>
                </a:lnTo>
                <a:lnTo>
                  <a:pt x="4561513" y="5875485"/>
                </a:lnTo>
                <a:lnTo>
                  <a:pt x="0" y="58754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686192" y="4654107"/>
            <a:ext cx="8102892" cy="2335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 Bold"/>
              </a:rPr>
              <a:t>Усі слова-архаїзми в рядку</a:t>
            </a:r>
          </a:p>
          <a:p>
            <a:pPr algn="just">
              <a:lnSpc>
                <a:spcPts val="2618"/>
              </a:lnSpc>
              <a:spcBef>
                <a:spcPct val="0"/>
              </a:spcBef>
            </a:pPr>
            <a:endParaRPr lang="en-US" sz="2618" spc="52">
              <a:solidFill>
                <a:srgbClr val="000000"/>
              </a:solidFill>
              <a:latin typeface="HK Grotesk Bold"/>
            </a:endParaRPr>
          </a:p>
          <a:p>
            <a:pPr algn="just"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"/>
              </a:rPr>
              <a:t>А  булава, пірнач, бенкет</a:t>
            </a:r>
          </a:p>
          <a:p>
            <a:pPr algn="just"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"/>
              </a:rPr>
              <a:t>Б  курінний, сотник, хоругва</a:t>
            </a:r>
          </a:p>
          <a:p>
            <a:pPr algn="just"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"/>
              </a:rPr>
              <a:t>В  рать, глаголити, воліти</a:t>
            </a:r>
          </a:p>
          <a:p>
            <a:pPr algn="just"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"/>
              </a:rPr>
              <a:t>Г  очіпок, свита, абетка</a:t>
            </a:r>
          </a:p>
          <a:p>
            <a:pPr algn="just"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"/>
              </a:rPr>
              <a:t>Д  офірувати, жриця, фараон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11074" y="7313440"/>
            <a:ext cx="7867343" cy="2335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 Bold"/>
              </a:rPr>
              <a:t>У якому рядку всі слова історизми?</a:t>
            </a:r>
          </a:p>
          <a:p>
            <a:pPr>
              <a:lnSpc>
                <a:spcPts val="2618"/>
              </a:lnSpc>
              <a:spcBef>
                <a:spcPct val="0"/>
              </a:spcBef>
            </a:pPr>
            <a:endParaRPr lang="en-US" sz="2618" spc="52">
              <a:solidFill>
                <a:srgbClr val="000000"/>
              </a:solidFill>
              <a:latin typeface="HK Grotesk Bold"/>
            </a:endParaRPr>
          </a:p>
          <a:p>
            <a:pPr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"/>
              </a:rPr>
              <a:t>А  боярин, челядь, волость, лакей</a:t>
            </a:r>
          </a:p>
          <a:p>
            <a:pPr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"/>
              </a:rPr>
              <a:t>Б  вельможа, війт, район, командир</a:t>
            </a:r>
          </a:p>
          <a:p>
            <a:pPr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"/>
              </a:rPr>
              <a:t>В  дворянин, городовий, ратуша, ватажок</a:t>
            </a:r>
          </a:p>
          <a:p>
            <a:pPr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"/>
              </a:rPr>
              <a:t>Г  кріпак, десятник, лихвар, лікоть (міра довжини);</a:t>
            </a:r>
          </a:p>
          <a:p>
            <a:pPr>
              <a:lnSpc>
                <a:spcPts val="2618"/>
              </a:lnSpc>
              <a:spcBef>
                <a:spcPct val="0"/>
              </a:spcBef>
            </a:pPr>
            <a:r>
              <a:rPr lang="en-US" sz="2618" spc="52">
                <a:solidFill>
                  <a:srgbClr val="000000"/>
                </a:solidFill>
                <a:latin typeface="HK Grotesk"/>
              </a:rPr>
              <a:t>Д  депутат, осавула, бондар, гульден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98091" y="357964"/>
            <a:ext cx="4835535" cy="79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7"/>
              </a:lnSpc>
              <a:spcBef>
                <a:spcPct val="0"/>
              </a:spcBef>
            </a:pPr>
            <a:r>
              <a:rPr lang="en-US" sz="6057" spc="121">
                <a:solidFill>
                  <a:srgbClr val="AD6BCC"/>
                </a:solidFill>
                <a:latin typeface="HK Grotesk Bold"/>
              </a:rPr>
              <a:t>Перевір себе</a:t>
            </a: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11" name="Freeform 11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22006" y="417398"/>
            <a:ext cx="5029171" cy="4991453"/>
          </a:xfrm>
          <a:custGeom>
            <a:avLst/>
            <a:gdLst/>
            <a:ahLst/>
            <a:cxnLst/>
            <a:rect l="l" t="t" r="r" b="b"/>
            <a:pathLst>
              <a:path w="5029171" h="4991453">
                <a:moveTo>
                  <a:pt x="0" y="0"/>
                </a:moveTo>
                <a:lnTo>
                  <a:pt x="5029171" y="0"/>
                </a:lnTo>
                <a:lnTo>
                  <a:pt x="5029171" y="4991452"/>
                </a:lnTo>
                <a:lnTo>
                  <a:pt x="0" y="4991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1465" y="4465211"/>
            <a:ext cx="6144369" cy="5821789"/>
          </a:xfrm>
          <a:custGeom>
            <a:avLst/>
            <a:gdLst/>
            <a:ahLst/>
            <a:cxnLst/>
            <a:rect l="l" t="t" r="r" b="b"/>
            <a:pathLst>
              <a:path w="6144369" h="5821789">
                <a:moveTo>
                  <a:pt x="0" y="0"/>
                </a:moveTo>
                <a:lnTo>
                  <a:pt x="6144369" y="0"/>
                </a:lnTo>
                <a:lnTo>
                  <a:pt x="6144369" y="5821789"/>
                </a:lnTo>
                <a:lnTo>
                  <a:pt x="0" y="5821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1465" y="503123"/>
            <a:ext cx="15177392" cy="396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000000"/>
                </a:solidFill>
                <a:latin typeface="HK Grotesk Bold"/>
              </a:rPr>
              <a:t>              </a:t>
            </a:r>
            <a:r>
              <a:rPr lang="en-US" sz="4487" spc="89">
                <a:solidFill>
                  <a:srgbClr val="E683AF"/>
                </a:solidFill>
                <a:latin typeface="HK Grotesk Bold"/>
              </a:rPr>
              <a:t> Дослідження</a:t>
            </a:r>
          </a:p>
          <a:p>
            <a:pPr>
              <a:lnSpc>
                <a:spcPts val="4487"/>
              </a:lnSpc>
              <a:spcBef>
                <a:spcPct val="0"/>
              </a:spcBef>
            </a:pPr>
            <a:endParaRPr lang="en-US" sz="4487" spc="89">
              <a:solidFill>
                <a:srgbClr val="E683AF"/>
              </a:solidFill>
              <a:latin typeface="HK Grotesk Bold"/>
            </a:endParaRPr>
          </a:p>
          <a:p>
            <a:pPr>
              <a:lnSpc>
                <a:spcPts val="4487"/>
              </a:lnSpc>
              <a:spcBef>
                <a:spcPct val="0"/>
              </a:spcBef>
            </a:pPr>
            <a:endParaRPr lang="en-US" sz="4487" spc="89">
              <a:solidFill>
                <a:srgbClr val="E683AF"/>
              </a:solidFill>
              <a:latin typeface="HK Grotesk Bold"/>
            </a:endParaRPr>
          </a:p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000000"/>
                </a:solidFill>
                <a:latin typeface="HK Grotesk"/>
              </a:rPr>
              <a:t>Проведіть власне дослідження: із мови засобів</a:t>
            </a:r>
          </a:p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000000"/>
                </a:solidFill>
                <a:latin typeface="HK Grotesk"/>
              </a:rPr>
              <a:t> масової інформації, мовлення людей, </a:t>
            </a:r>
          </a:p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000000"/>
                </a:solidFill>
                <a:latin typeface="HK Grotesk"/>
              </a:rPr>
              <a:t>що вас оточують, випишіть слова, значення </a:t>
            </a:r>
          </a:p>
          <a:p>
            <a:pPr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000000"/>
                </a:solidFill>
                <a:latin typeface="HK Grotesk"/>
              </a:rPr>
              <a:t>яких вам незрозуміле.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005041" y="6888124"/>
            <a:ext cx="10817603" cy="171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  <a:spcBef>
                <a:spcPct val="0"/>
              </a:spcBef>
            </a:pPr>
            <a:r>
              <a:rPr lang="en-US" sz="4487" spc="89">
                <a:solidFill>
                  <a:srgbClr val="000000"/>
                </a:solidFill>
                <a:latin typeface="HK Grotesk"/>
              </a:rPr>
              <a:t>Поміркуйте і висловіть думку, чи всі ті слова є неологізмами. Що робите ви, коли чуєте незнайоме слово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7" name="Freeform 7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021" y="839469"/>
            <a:ext cx="12383542" cy="6559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  <a:spcBef>
                <a:spcPct val="0"/>
              </a:spcBef>
            </a:pPr>
            <a:r>
              <a:rPr lang="en-US" sz="5250" spc="105">
                <a:solidFill>
                  <a:srgbClr val="000000"/>
                </a:solidFill>
                <a:latin typeface="HK Grotesk Bold"/>
              </a:rPr>
              <a:t>                 </a:t>
            </a:r>
            <a:r>
              <a:rPr lang="en-US" sz="5250" spc="105">
                <a:solidFill>
                  <a:srgbClr val="DAB49D"/>
                </a:solidFill>
                <a:latin typeface="HK Grotesk Bold"/>
              </a:rPr>
              <a:t>    Підсумок</a:t>
            </a:r>
          </a:p>
          <a:p>
            <a:pPr>
              <a:lnSpc>
                <a:spcPts val="4250"/>
              </a:lnSpc>
              <a:spcBef>
                <a:spcPct val="0"/>
              </a:spcBef>
            </a:pPr>
            <a:endParaRPr lang="en-US" sz="5250" spc="105">
              <a:solidFill>
                <a:srgbClr val="DAB49D"/>
              </a:solidFill>
              <a:latin typeface="HK Grotesk Bold"/>
            </a:endParaRPr>
          </a:p>
          <a:p>
            <a:pPr>
              <a:lnSpc>
                <a:spcPts val="4250"/>
              </a:lnSpc>
              <a:spcBef>
                <a:spcPct val="0"/>
              </a:spcBef>
            </a:pPr>
            <a:r>
              <a:rPr lang="en-US" sz="4250" spc="85">
                <a:solidFill>
                  <a:srgbClr val="000000"/>
                </a:solidFill>
                <a:latin typeface="HK Grotesk"/>
              </a:rPr>
              <a:t>Дайте відповідь на такі запитання:</a:t>
            </a:r>
          </a:p>
          <a:p>
            <a:pPr>
              <a:lnSpc>
                <a:spcPts val="4250"/>
              </a:lnSpc>
              <a:spcBef>
                <a:spcPct val="0"/>
              </a:spcBef>
            </a:pPr>
            <a:endParaRPr lang="en-US" sz="4250" spc="85">
              <a:solidFill>
                <a:srgbClr val="000000"/>
              </a:solidFill>
              <a:latin typeface="HK Grotesk"/>
            </a:endParaRPr>
          </a:p>
          <a:p>
            <a:pPr>
              <a:lnSpc>
                <a:spcPts val="4250"/>
              </a:lnSpc>
              <a:spcBef>
                <a:spcPct val="0"/>
              </a:spcBef>
            </a:pPr>
            <a:endParaRPr lang="en-US" sz="4250" spc="85">
              <a:solidFill>
                <a:srgbClr val="000000"/>
              </a:solidFill>
              <a:latin typeface="HK Grotesk"/>
            </a:endParaRPr>
          </a:p>
          <a:p>
            <a:pPr>
              <a:lnSpc>
                <a:spcPts val="4250"/>
              </a:lnSpc>
              <a:spcBef>
                <a:spcPct val="0"/>
              </a:spcBef>
            </a:pPr>
            <a:r>
              <a:rPr lang="en-US" sz="4250" spc="85">
                <a:solidFill>
                  <a:srgbClr val="000000"/>
                </a:solidFill>
                <a:latin typeface="HK Grotesk"/>
              </a:rPr>
              <a:t>Чим мене зацікавила ця тема?</a:t>
            </a:r>
          </a:p>
          <a:p>
            <a:pPr>
              <a:lnSpc>
                <a:spcPts val="4250"/>
              </a:lnSpc>
              <a:spcBef>
                <a:spcPct val="0"/>
              </a:spcBef>
            </a:pPr>
            <a:endParaRPr lang="en-US" sz="4250" spc="85">
              <a:solidFill>
                <a:srgbClr val="000000"/>
              </a:solidFill>
              <a:latin typeface="HK Grotesk"/>
            </a:endParaRPr>
          </a:p>
          <a:p>
            <a:pPr>
              <a:lnSpc>
                <a:spcPts val="4250"/>
              </a:lnSpc>
              <a:spcBef>
                <a:spcPct val="0"/>
              </a:spcBef>
            </a:pPr>
            <a:r>
              <a:rPr lang="en-US" sz="4250" spc="85">
                <a:solidFill>
                  <a:srgbClr val="000000"/>
                </a:solidFill>
                <a:latin typeface="HK Grotesk"/>
              </a:rPr>
              <a:t>Наскільки вона корисна за межами школи? </a:t>
            </a:r>
          </a:p>
          <a:p>
            <a:pPr>
              <a:lnSpc>
                <a:spcPts val="4250"/>
              </a:lnSpc>
              <a:spcBef>
                <a:spcPct val="0"/>
              </a:spcBef>
            </a:pPr>
            <a:endParaRPr lang="en-US" sz="4250" spc="85">
              <a:solidFill>
                <a:srgbClr val="000000"/>
              </a:solidFill>
              <a:latin typeface="HK Grotesk"/>
            </a:endParaRPr>
          </a:p>
          <a:p>
            <a:pPr>
              <a:lnSpc>
                <a:spcPts val="4250"/>
              </a:lnSpc>
              <a:spcBef>
                <a:spcPct val="0"/>
              </a:spcBef>
            </a:pPr>
            <a:r>
              <a:rPr lang="en-US" sz="4250" spc="85">
                <a:solidFill>
                  <a:srgbClr val="000000"/>
                </a:solidFill>
                <a:latin typeface="HK Grotesk"/>
              </a:rPr>
              <a:t>Де ці знання мені знадобляться?</a:t>
            </a:r>
          </a:p>
          <a:p>
            <a:pPr>
              <a:lnSpc>
                <a:spcPts val="4250"/>
              </a:lnSpc>
              <a:spcBef>
                <a:spcPct val="0"/>
              </a:spcBef>
            </a:pPr>
            <a:endParaRPr lang="en-US" sz="4250" spc="85">
              <a:solidFill>
                <a:srgbClr val="000000"/>
              </a:solidFill>
              <a:latin typeface="HK Grotesk"/>
            </a:endParaRPr>
          </a:p>
          <a:p>
            <a:pPr>
              <a:lnSpc>
                <a:spcPts val="4250"/>
              </a:lnSpc>
              <a:spcBef>
                <a:spcPct val="0"/>
              </a:spcBef>
            </a:pPr>
            <a:r>
              <a:rPr lang="en-US" sz="4250" spc="85">
                <a:solidFill>
                  <a:srgbClr val="000000"/>
                </a:solidFill>
                <a:latin typeface="HK Grotesk"/>
              </a:rPr>
              <a:t>Що я можу вважати своїм досягненням сьогодні?</a:t>
            </a:r>
          </a:p>
        </p:txBody>
      </p:sp>
      <p:sp>
        <p:nvSpPr>
          <p:cNvPr id="3" name="Freeform 3"/>
          <p:cNvSpPr/>
          <p:nvPr/>
        </p:nvSpPr>
        <p:spPr>
          <a:xfrm>
            <a:off x="11275268" y="4511059"/>
            <a:ext cx="7012732" cy="5775941"/>
          </a:xfrm>
          <a:custGeom>
            <a:avLst/>
            <a:gdLst/>
            <a:ahLst/>
            <a:cxnLst/>
            <a:rect l="l" t="t" r="r" b="b"/>
            <a:pathLst>
              <a:path w="7012732" h="5775941">
                <a:moveTo>
                  <a:pt x="0" y="0"/>
                </a:moveTo>
                <a:lnTo>
                  <a:pt x="7012732" y="0"/>
                </a:lnTo>
                <a:lnTo>
                  <a:pt x="7012732" y="5775941"/>
                </a:lnTo>
                <a:lnTo>
                  <a:pt x="0" y="57759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254210"/>
            <a:ext cx="787021" cy="889290"/>
          </a:xfrm>
          <a:custGeom>
            <a:avLst/>
            <a:gdLst/>
            <a:ahLst/>
            <a:cxnLst/>
            <a:rect l="l" t="t" r="r" b="b"/>
            <a:pathLst>
              <a:path w="787021" h="889290">
                <a:moveTo>
                  <a:pt x="0" y="0"/>
                </a:moveTo>
                <a:lnTo>
                  <a:pt x="787021" y="0"/>
                </a:lnTo>
                <a:lnTo>
                  <a:pt x="787021" y="889290"/>
                </a:lnTo>
                <a:lnTo>
                  <a:pt x="0" y="889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364920"/>
            <a:ext cx="787021" cy="889290"/>
          </a:xfrm>
          <a:custGeom>
            <a:avLst/>
            <a:gdLst/>
            <a:ahLst/>
            <a:cxnLst/>
            <a:rect l="l" t="t" r="r" b="b"/>
            <a:pathLst>
              <a:path w="787021" h="889290">
                <a:moveTo>
                  <a:pt x="0" y="0"/>
                </a:moveTo>
                <a:lnTo>
                  <a:pt x="787021" y="0"/>
                </a:lnTo>
                <a:lnTo>
                  <a:pt x="787021" y="889290"/>
                </a:lnTo>
                <a:lnTo>
                  <a:pt x="0" y="889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512787"/>
            <a:ext cx="787021" cy="889290"/>
          </a:xfrm>
          <a:custGeom>
            <a:avLst/>
            <a:gdLst/>
            <a:ahLst/>
            <a:cxnLst/>
            <a:rect l="l" t="t" r="r" b="b"/>
            <a:pathLst>
              <a:path w="787021" h="889290">
                <a:moveTo>
                  <a:pt x="0" y="0"/>
                </a:moveTo>
                <a:lnTo>
                  <a:pt x="787021" y="0"/>
                </a:lnTo>
                <a:lnTo>
                  <a:pt x="787021" y="889290"/>
                </a:lnTo>
                <a:lnTo>
                  <a:pt x="0" y="889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509739"/>
            <a:ext cx="787021" cy="889290"/>
          </a:xfrm>
          <a:custGeom>
            <a:avLst/>
            <a:gdLst/>
            <a:ahLst/>
            <a:cxnLst/>
            <a:rect l="l" t="t" r="r" b="b"/>
            <a:pathLst>
              <a:path w="787021" h="889290">
                <a:moveTo>
                  <a:pt x="0" y="0"/>
                </a:moveTo>
                <a:lnTo>
                  <a:pt x="787021" y="0"/>
                </a:lnTo>
                <a:lnTo>
                  <a:pt x="787021" y="889290"/>
                </a:lnTo>
                <a:lnTo>
                  <a:pt x="0" y="889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9" name="Freeform 9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4413" y="3433409"/>
            <a:ext cx="19289119" cy="6400602"/>
          </a:xfrm>
          <a:custGeom>
            <a:avLst/>
            <a:gdLst/>
            <a:ahLst/>
            <a:cxnLst/>
            <a:rect l="l" t="t" r="r" b="b"/>
            <a:pathLst>
              <a:path w="19289119" h="6400602">
                <a:moveTo>
                  <a:pt x="0" y="0"/>
                </a:moveTo>
                <a:lnTo>
                  <a:pt x="19289119" y="0"/>
                </a:lnTo>
                <a:lnTo>
                  <a:pt x="19289119" y="6400602"/>
                </a:lnTo>
                <a:lnTo>
                  <a:pt x="0" y="6400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03" y="2889934"/>
            <a:ext cx="3056993" cy="1209416"/>
            <a:chOff x="0" y="0"/>
            <a:chExt cx="1868252" cy="7391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68252" cy="739123"/>
            </a:xfrm>
            <a:custGeom>
              <a:avLst/>
              <a:gdLst/>
              <a:ahLst/>
              <a:cxnLst/>
              <a:rect l="l" t="t" r="r" b="b"/>
              <a:pathLst>
                <a:path w="1868252" h="739123">
                  <a:moveTo>
                    <a:pt x="0" y="0"/>
                  </a:moveTo>
                  <a:lnTo>
                    <a:pt x="1868252" y="0"/>
                  </a:lnTo>
                  <a:lnTo>
                    <a:pt x="1868252" y="739123"/>
                  </a:lnTo>
                  <a:lnTo>
                    <a:pt x="0" y="73912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 rot="-4764551">
            <a:off x="-342935" y="2822993"/>
            <a:ext cx="2518143" cy="1373446"/>
            <a:chOff x="0" y="0"/>
            <a:chExt cx="1538939" cy="839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8939" cy="839368"/>
            </a:xfrm>
            <a:custGeom>
              <a:avLst/>
              <a:gdLst/>
              <a:ahLst/>
              <a:cxnLst/>
              <a:rect l="l" t="t" r="r" b="b"/>
              <a:pathLst>
                <a:path w="1538939" h="839368">
                  <a:moveTo>
                    <a:pt x="0" y="0"/>
                  </a:moveTo>
                  <a:lnTo>
                    <a:pt x="1538939" y="0"/>
                  </a:lnTo>
                  <a:lnTo>
                    <a:pt x="1538939" y="839368"/>
                  </a:lnTo>
                  <a:lnTo>
                    <a:pt x="0" y="83936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 rot="5136505">
            <a:off x="-1415230" y="8111979"/>
            <a:ext cx="3056993" cy="1209416"/>
            <a:chOff x="0" y="0"/>
            <a:chExt cx="1868252" cy="7391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68252" cy="739123"/>
            </a:xfrm>
            <a:custGeom>
              <a:avLst/>
              <a:gdLst/>
              <a:ahLst/>
              <a:cxnLst/>
              <a:rect l="l" t="t" r="r" b="b"/>
              <a:pathLst>
                <a:path w="1868252" h="739123">
                  <a:moveTo>
                    <a:pt x="0" y="0"/>
                  </a:moveTo>
                  <a:lnTo>
                    <a:pt x="1868252" y="0"/>
                  </a:lnTo>
                  <a:lnTo>
                    <a:pt x="1868252" y="739123"/>
                  </a:lnTo>
                  <a:lnTo>
                    <a:pt x="0" y="73912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2715639" y="2911567"/>
            <a:ext cx="351058" cy="1043685"/>
          </a:xfrm>
          <a:custGeom>
            <a:avLst/>
            <a:gdLst/>
            <a:ahLst/>
            <a:cxnLst/>
            <a:rect l="l" t="t" r="r" b="b"/>
            <a:pathLst>
              <a:path w="351058" h="1043685">
                <a:moveTo>
                  <a:pt x="0" y="0"/>
                </a:moveTo>
                <a:lnTo>
                  <a:pt x="351057" y="0"/>
                </a:lnTo>
                <a:lnTo>
                  <a:pt x="351057" y="1043685"/>
                </a:lnTo>
                <a:lnTo>
                  <a:pt x="0" y="1043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267" y="8361404"/>
            <a:ext cx="594292" cy="710566"/>
          </a:xfrm>
          <a:custGeom>
            <a:avLst/>
            <a:gdLst/>
            <a:ahLst/>
            <a:cxnLst/>
            <a:rect l="l" t="t" r="r" b="b"/>
            <a:pathLst>
              <a:path w="594292" h="710566">
                <a:moveTo>
                  <a:pt x="0" y="0"/>
                </a:moveTo>
                <a:lnTo>
                  <a:pt x="594292" y="0"/>
                </a:lnTo>
                <a:lnTo>
                  <a:pt x="594292" y="710566"/>
                </a:lnTo>
                <a:lnTo>
                  <a:pt x="0" y="710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807" y="9166660"/>
            <a:ext cx="467146" cy="667352"/>
          </a:xfrm>
          <a:custGeom>
            <a:avLst/>
            <a:gdLst/>
            <a:ahLst/>
            <a:cxnLst/>
            <a:rect l="l" t="t" r="r" b="b"/>
            <a:pathLst>
              <a:path w="467146" h="667352">
                <a:moveTo>
                  <a:pt x="0" y="0"/>
                </a:moveTo>
                <a:lnTo>
                  <a:pt x="467146" y="0"/>
                </a:lnTo>
                <a:lnTo>
                  <a:pt x="467146" y="667351"/>
                </a:lnTo>
                <a:lnTo>
                  <a:pt x="0" y="667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181272" y="-1217000"/>
            <a:ext cx="4702396" cy="4726716"/>
          </a:xfrm>
          <a:custGeom>
            <a:avLst/>
            <a:gdLst/>
            <a:ahLst/>
            <a:cxnLst/>
            <a:rect l="l" t="t" r="r" b="b"/>
            <a:pathLst>
              <a:path w="4702396" h="4726716">
                <a:moveTo>
                  <a:pt x="0" y="0"/>
                </a:moveTo>
                <a:lnTo>
                  <a:pt x="4702396" y="0"/>
                </a:lnTo>
                <a:lnTo>
                  <a:pt x="4702396" y="4726716"/>
                </a:lnTo>
                <a:lnTo>
                  <a:pt x="0" y="47267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654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-269958"/>
            <a:ext cx="12181272" cy="3608117"/>
          </a:xfrm>
          <a:custGeom>
            <a:avLst/>
            <a:gdLst/>
            <a:ahLst/>
            <a:cxnLst/>
            <a:rect l="l" t="t" r="r" b="b"/>
            <a:pathLst>
              <a:path w="12181272" h="3608117">
                <a:moveTo>
                  <a:pt x="0" y="0"/>
                </a:moveTo>
                <a:lnTo>
                  <a:pt x="12181272" y="0"/>
                </a:lnTo>
                <a:lnTo>
                  <a:pt x="12181272" y="3608117"/>
                </a:lnTo>
                <a:lnTo>
                  <a:pt x="0" y="3608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785" b="-771"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15" name="Freeform 1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0632" y="2495577"/>
            <a:ext cx="16542262" cy="7153043"/>
            <a:chOff x="0" y="0"/>
            <a:chExt cx="2886291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6291" cy="1248062"/>
            </a:xfrm>
            <a:custGeom>
              <a:avLst/>
              <a:gdLst/>
              <a:ahLst/>
              <a:cxnLst/>
              <a:rect l="l" t="t" r="r" b="b"/>
              <a:pathLst>
                <a:path w="2886291" h="1248062">
                  <a:moveTo>
                    <a:pt x="0" y="0"/>
                  </a:moveTo>
                  <a:lnTo>
                    <a:pt x="2886291" y="0"/>
                  </a:lnTo>
                  <a:lnTo>
                    <a:pt x="2886291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055161" y="208831"/>
            <a:ext cx="6873204" cy="3792853"/>
          </a:xfrm>
          <a:custGeom>
            <a:avLst/>
            <a:gdLst/>
            <a:ahLst/>
            <a:cxnLst/>
            <a:rect l="l" t="t" r="r" b="b"/>
            <a:pathLst>
              <a:path w="6873204" h="3792853">
                <a:moveTo>
                  <a:pt x="0" y="0"/>
                </a:moveTo>
                <a:lnTo>
                  <a:pt x="6873204" y="0"/>
                </a:lnTo>
                <a:lnTo>
                  <a:pt x="6873204" y="3792853"/>
                </a:lnTo>
                <a:lnTo>
                  <a:pt x="0" y="37928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19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11419" y="7840883"/>
            <a:ext cx="8697975" cy="4077176"/>
          </a:xfrm>
          <a:custGeom>
            <a:avLst/>
            <a:gdLst/>
            <a:ahLst/>
            <a:cxnLst/>
            <a:rect l="l" t="t" r="r" b="b"/>
            <a:pathLst>
              <a:path w="8697975" h="4077176">
                <a:moveTo>
                  <a:pt x="0" y="0"/>
                </a:moveTo>
                <a:lnTo>
                  <a:pt x="8697975" y="0"/>
                </a:lnTo>
                <a:lnTo>
                  <a:pt x="8697975" y="4077175"/>
                </a:lnTo>
                <a:lnTo>
                  <a:pt x="0" y="4077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6213986"/>
            <a:ext cx="2688044" cy="5704072"/>
          </a:xfrm>
          <a:custGeom>
            <a:avLst/>
            <a:gdLst/>
            <a:ahLst/>
            <a:cxnLst/>
            <a:rect l="l" t="t" r="r" b="b"/>
            <a:pathLst>
              <a:path w="2688044" h="5704072">
                <a:moveTo>
                  <a:pt x="0" y="0"/>
                </a:moveTo>
                <a:lnTo>
                  <a:pt x="2688044" y="0"/>
                </a:lnTo>
                <a:lnTo>
                  <a:pt x="2688044" y="5704072"/>
                </a:lnTo>
                <a:lnTo>
                  <a:pt x="0" y="570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8" name="Freeform 8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3088876" y="5166890"/>
            <a:ext cx="1645589" cy="466936"/>
          </a:xfrm>
          <a:custGeom>
            <a:avLst/>
            <a:gdLst/>
            <a:ahLst/>
            <a:cxnLst/>
            <a:rect l="l" t="t" r="r" b="b"/>
            <a:pathLst>
              <a:path w="1645589" h="466936">
                <a:moveTo>
                  <a:pt x="0" y="0"/>
                </a:moveTo>
                <a:lnTo>
                  <a:pt x="1645589" y="0"/>
                </a:lnTo>
                <a:lnTo>
                  <a:pt x="1645589" y="466935"/>
                </a:lnTo>
                <a:lnTo>
                  <a:pt x="0" y="466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368895" y="1617282"/>
            <a:ext cx="6559470" cy="132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1"/>
              </a:lnSpc>
            </a:pPr>
            <a:r>
              <a:rPr lang="en-US" sz="7991">
                <a:solidFill>
                  <a:srgbClr val="FFF2F9"/>
                </a:solidFill>
                <a:latin typeface="Evolventa"/>
              </a:rPr>
              <a:t>Запам’ятай!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68504" y="5101389"/>
            <a:ext cx="745986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8174BF"/>
                </a:solidFill>
                <a:latin typeface="Noto Serif Display Bold"/>
              </a:rPr>
              <a:t>Лексика за ступенем уживаності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94549" y="5076825"/>
            <a:ext cx="195634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8174BF"/>
                </a:solidFill>
                <a:latin typeface="Noto Serif Display Bold"/>
              </a:rPr>
              <a:t>Активна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88038" y="5076825"/>
            <a:ext cx="194473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8174BF"/>
                </a:solidFill>
                <a:latin typeface="Noto Serif Display Bold"/>
              </a:rPr>
              <a:t>Пасивна</a:t>
            </a:r>
          </a:p>
        </p:txBody>
      </p:sp>
      <p:sp>
        <p:nvSpPr>
          <p:cNvPr id="15" name="Freeform 15"/>
          <p:cNvSpPr/>
          <p:nvPr/>
        </p:nvSpPr>
        <p:spPr>
          <a:xfrm rot="-10800000">
            <a:off x="3649673" y="5143500"/>
            <a:ext cx="1645589" cy="466936"/>
          </a:xfrm>
          <a:custGeom>
            <a:avLst/>
            <a:gdLst/>
            <a:ahLst/>
            <a:cxnLst/>
            <a:rect l="l" t="t" r="r" b="b"/>
            <a:pathLst>
              <a:path w="1645589" h="466936">
                <a:moveTo>
                  <a:pt x="0" y="0"/>
                </a:moveTo>
                <a:lnTo>
                  <a:pt x="1645589" y="0"/>
                </a:lnTo>
                <a:lnTo>
                  <a:pt x="1645589" y="466936"/>
                </a:lnTo>
                <a:lnTo>
                  <a:pt x="0" y="466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3842" y="67305"/>
            <a:ext cx="16444961" cy="958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2"/>
              </a:lnSpc>
            </a:pPr>
            <a:r>
              <a:rPr lang="en-US" sz="2601" spc="52">
                <a:solidFill>
                  <a:srgbClr val="844B36"/>
                </a:solidFill>
                <a:latin typeface="Evolventa"/>
              </a:rPr>
              <a:t>До </a:t>
            </a:r>
            <a:r>
              <a:rPr lang="en-US" sz="2601" spc="52">
                <a:solidFill>
                  <a:srgbClr val="844B36"/>
                </a:solidFill>
                <a:latin typeface="Evolventa Bold"/>
              </a:rPr>
              <a:t>активної лексики</a:t>
            </a:r>
            <a:r>
              <a:rPr lang="en-US" sz="2601" spc="52">
                <a:solidFill>
                  <a:srgbClr val="844B36"/>
                </a:solidFill>
                <a:latin typeface="Evolventa"/>
              </a:rPr>
              <a:t> належать слова, які часто вживають усі мовці або частина мовців у тій чи тій сфері суспільного життя. </a:t>
            </a:r>
          </a:p>
          <a:p>
            <a:pPr>
              <a:lnSpc>
                <a:spcPts val="3642"/>
              </a:lnSpc>
            </a:pPr>
            <a:endParaRPr lang="en-US" sz="2601" spc="52">
              <a:solidFill>
                <a:srgbClr val="844B36"/>
              </a:solidFill>
              <a:latin typeface="Evolventa"/>
            </a:endParaRPr>
          </a:p>
          <a:p>
            <a:pPr>
              <a:lnSpc>
                <a:spcPts val="3642"/>
              </a:lnSpc>
            </a:pPr>
            <a:r>
              <a:rPr lang="en-US" sz="2601" spc="52">
                <a:solidFill>
                  <a:srgbClr val="844B36"/>
                </a:solidFill>
                <a:latin typeface="Evolventa Bold"/>
              </a:rPr>
              <a:t>НАПРИКЛАД: </a:t>
            </a:r>
            <a:r>
              <a:rPr lang="en-US" sz="2601" spc="52">
                <a:solidFill>
                  <a:srgbClr val="844B36"/>
                </a:solidFill>
                <a:latin typeface="Evolventa"/>
              </a:rPr>
              <a:t>сад, десять, високо, ходити. </a:t>
            </a:r>
          </a:p>
          <a:p>
            <a:pPr>
              <a:lnSpc>
                <a:spcPts val="3642"/>
              </a:lnSpc>
            </a:pPr>
            <a:endParaRPr lang="en-US" sz="2601" spc="52">
              <a:solidFill>
                <a:srgbClr val="844B36"/>
              </a:solidFill>
              <a:latin typeface="Evolventa"/>
            </a:endParaRPr>
          </a:p>
          <a:p>
            <a:pPr>
              <a:lnSpc>
                <a:spcPts val="3642"/>
              </a:lnSpc>
            </a:pPr>
            <a:r>
              <a:rPr lang="en-US" sz="2601" spc="52">
                <a:solidFill>
                  <a:srgbClr val="844B36"/>
                </a:solidFill>
                <a:latin typeface="Evolventa"/>
              </a:rPr>
              <a:t>До </a:t>
            </a:r>
            <a:r>
              <a:rPr lang="en-US" sz="2601" spc="52">
                <a:solidFill>
                  <a:srgbClr val="844B36"/>
                </a:solidFill>
                <a:latin typeface="Evolventa Bold"/>
              </a:rPr>
              <a:t>пасивної лексики</a:t>
            </a:r>
            <a:r>
              <a:rPr lang="en-US" sz="2601" spc="52">
                <a:solidFill>
                  <a:srgbClr val="844B36"/>
                </a:solidFill>
                <a:latin typeface="Evolventa"/>
              </a:rPr>
              <a:t> належать застарілі слова й неологізми (нові слова).</a:t>
            </a:r>
          </a:p>
          <a:p>
            <a:pPr>
              <a:lnSpc>
                <a:spcPts val="3642"/>
              </a:lnSpc>
            </a:pPr>
            <a:endParaRPr lang="en-US" sz="2601" spc="52">
              <a:solidFill>
                <a:srgbClr val="844B36"/>
              </a:solidFill>
              <a:latin typeface="Evolventa"/>
            </a:endParaRPr>
          </a:p>
          <a:p>
            <a:pPr>
              <a:lnSpc>
                <a:spcPts val="3642"/>
              </a:lnSpc>
            </a:pPr>
            <a:r>
              <a:rPr lang="en-US" sz="2601" spc="52">
                <a:solidFill>
                  <a:srgbClr val="844B36"/>
                </a:solidFill>
                <a:latin typeface="Evolventa"/>
              </a:rPr>
              <a:t> </a:t>
            </a:r>
            <a:r>
              <a:rPr lang="en-US" sz="2601" spc="52">
                <a:solidFill>
                  <a:srgbClr val="844B36"/>
                </a:solidFill>
                <a:latin typeface="Evolventa Bold"/>
              </a:rPr>
              <a:t>Застарілими називають</a:t>
            </a:r>
            <a:r>
              <a:rPr lang="en-US" sz="2601" spc="52">
                <a:solidFill>
                  <a:srgbClr val="844B36"/>
                </a:solidFill>
                <a:latin typeface="Evolventa"/>
              </a:rPr>
              <a:t> слова, які вийшли з активного вжитку. Їх поділяють на </a:t>
            </a:r>
            <a:r>
              <a:rPr lang="en-US" sz="2601" spc="52">
                <a:solidFill>
                  <a:srgbClr val="844B36"/>
                </a:solidFill>
                <a:latin typeface="Evolventa Bold"/>
              </a:rPr>
              <a:t>архаїзми</a:t>
            </a:r>
            <a:r>
              <a:rPr lang="en-US" sz="2601" spc="52">
                <a:solidFill>
                  <a:srgbClr val="844B36"/>
                </a:solidFill>
                <a:latin typeface="Evolventa"/>
              </a:rPr>
              <a:t> та </a:t>
            </a:r>
            <a:r>
              <a:rPr lang="en-US" sz="2601" spc="52">
                <a:solidFill>
                  <a:srgbClr val="844B36"/>
                </a:solidFill>
                <a:latin typeface="Evolventa Bold"/>
              </a:rPr>
              <a:t>історизми</a:t>
            </a:r>
            <a:r>
              <a:rPr lang="en-US" sz="2601" spc="52">
                <a:solidFill>
                  <a:srgbClr val="844B36"/>
                </a:solidFill>
                <a:latin typeface="Evolventa"/>
              </a:rPr>
              <a:t>. </a:t>
            </a:r>
          </a:p>
          <a:p>
            <a:pPr>
              <a:lnSpc>
                <a:spcPts val="3642"/>
              </a:lnSpc>
            </a:pPr>
            <a:endParaRPr lang="en-US" sz="2601" spc="52">
              <a:solidFill>
                <a:srgbClr val="844B36"/>
              </a:solidFill>
              <a:latin typeface="Evolventa"/>
            </a:endParaRPr>
          </a:p>
          <a:p>
            <a:pPr>
              <a:lnSpc>
                <a:spcPts val="3642"/>
              </a:lnSpc>
            </a:pPr>
            <a:r>
              <a:rPr lang="en-US" sz="2601" spc="52">
                <a:solidFill>
                  <a:srgbClr val="844B36"/>
                </a:solidFill>
                <a:latin typeface="Evolventa Bold"/>
              </a:rPr>
              <a:t>Архаїзми</a:t>
            </a:r>
            <a:r>
              <a:rPr lang="en-US" sz="2601" spc="52">
                <a:solidFill>
                  <a:srgbClr val="844B36"/>
                </a:solidFill>
                <a:latin typeface="Evolventa"/>
              </a:rPr>
              <a:t> – це слова, які вийшли з активного вжитку, бо були замінені іншими  словами. </a:t>
            </a:r>
          </a:p>
          <a:p>
            <a:pPr>
              <a:lnSpc>
                <a:spcPts val="3642"/>
              </a:lnSpc>
            </a:pPr>
            <a:endParaRPr lang="en-US" sz="2601" spc="52">
              <a:solidFill>
                <a:srgbClr val="844B36"/>
              </a:solidFill>
              <a:latin typeface="Evolventa"/>
            </a:endParaRPr>
          </a:p>
          <a:p>
            <a:pPr>
              <a:lnSpc>
                <a:spcPts val="3642"/>
              </a:lnSpc>
            </a:pPr>
            <a:r>
              <a:rPr lang="en-US" sz="2601" spc="52">
                <a:solidFill>
                  <a:srgbClr val="844B36"/>
                </a:solidFill>
                <a:latin typeface="Evolventa"/>
              </a:rPr>
              <a:t> </a:t>
            </a:r>
            <a:r>
              <a:rPr lang="en-US" sz="2601" spc="52">
                <a:solidFill>
                  <a:srgbClr val="844B36"/>
                </a:solidFill>
                <a:latin typeface="Evolventa Bold"/>
              </a:rPr>
              <a:t>НАПРИКЛАД:</a:t>
            </a:r>
            <a:r>
              <a:rPr lang="en-US" sz="2601" spc="52">
                <a:solidFill>
                  <a:srgbClr val="844B36"/>
                </a:solidFill>
                <a:latin typeface="Evolventa"/>
              </a:rPr>
              <a:t> перст (палець), ланіти (щоки), зріти (бачити), чата (варта), лицедій (актор), їство (їжа).</a:t>
            </a:r>
          </a:p>
          <a:p>
            <a:pPr>
              <a:lnSpc>
                <a:spcPts val="3642"/>
              </a:lnSpc>
            </a:pPr>
            <a:endParaRPr lang="en-US" sz="2601" spc="52">
              <a:solidFill>
                <a:srgbClr val="844B36"/>
              </a:solidFill>
              <a:latin typeface="Evolventa"/>
            </a:endParaRPr>
          </a:p>
          <a:p>
            <a:pPr>
              <a:lnSpc>
                <a:spcPts val="3642"/>
              </a:lnSpc>
            </a:pPr>
            <a:r>
              <a:rPr lang="en-US" sz="2601" spc="52">
                <a:solidFill>
                  <a:srgbClr val="844B36"/>
                </a:solidFill>
                <a:latin typeface="Evolventa Bold"/>
              </a:rPr>
              <a:t>Історизми </a:t>
            </a:r>
            <a:r>
              <a:rPr lang="en-US" sz="2601" spc="52">
                <a:solidFill>
                  <a:srgbClr val="844B36"/>
                </a:solidFill>
                <a:latin typeface="Evolventa"/>
              </a:rPr>
              <a:t>– це слова, які вийшли з активного вжитку, тому що зникли</a:t>
            </a:r>
          </a:p>
          <a:p>
            <a:pPr>
              <a:lnSpc>
                <a:spcPts val="3642"/>
              </a:lnSpc>
            </a:pPr>
            <a:r>
              <a:rPr lang="en-US" sz="2601" spc="52">
                <a:solidFill>
                  <a:srgbClr val="844B36"/>
                </a:solidFill>
                <a:latin typeface="Evolventa"/>
              </a:rPr>
              <a:t>названі ними реалії, явища. </a:t>
            </a:r>
          </a:p>
          <a:p>
            <a:pPr>
              <a:lnSpc>
                <a:spcPts val="3642"/>
              </a:lnSpc>
            </a:pPr>
            <a:r>
              <a:rPr lang="en-US" sz="2601" spc="52">
                <a:solidFill>
                  <a:srgbClr val="844B36"/>
                </a:solidFill>
                <a:latin typeface="Evolventa"/>
              </a:rPr>
              <a:t> </a:t>
            </a:r>
            <a:r>
              <a:rPr lang="en-US" sz="2601" spc="52">
                <a:solidFill>
                  <a:srgbClr val="844B36"/>
                </a:solidFill>
                <a:latin typeface="Evolventa Bold"/>
              </a:rPr>
              <a:t>НАПРИКЛАД</a:t>
            </a:r>
            <a:r>
              <a:rPr lang="en-US" sz="2601" spc="52">
                <a:solidFill>
                  <a:srgbClr val="844B36"/>
                </a:solidFill>
                <a:latin typeface="Evolventa"/>
              </a:rPr>
              <a:t>: жупан, війт, мушкет, дворянин, поміщик, кольчуга, соха.</a:t>
            </a:r>
          </a:p>
          <a:p>
            <a:pPr>
              <a:lnSpc>
                <a:spcPts val="3642"/>
              </a:lnSpc>
            </a:pPr>
            <a:r>
              <a:rPr lang="en-US" sz="2601" spc="52">
                <a:solidFill>
                  <a:srgbClr val="844B36"/>
                </a:solidFill>
                <a:latin typeface="Evolventa"/>
              </a:rPr>
              <a:t> </a:t>
            </a:r>
          </a:p>
          <a:p>
            <a:pPr>
              <a:lnSpc>
                <a:spcPts val="3642"/>
              </a:lnSpc>
            </a:pPr>
            <a:r>
              <a:rPr lang="en-US" sz="2601" spc="52">
                <a:solidFill>
                  <a:srgbClr val="844B36"/>
                </a:solidFill>
                <a:latin typeface="Evolventa"/>
              </a:rPr>
              <a:t>Застарілі слова вживають у науковій або художній літературі, коли потрібно відтворити картини минулого або для передачі піднесеності, урочистості чи зневаги, іронії.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107410" y="5919098"/>
            <a:ext cx="3180590" cy="3339202"/>
          </a:xfrm>
          <a:custGeom>
            <a:avLst/>
            <a:gdLst/>
            <a:ahLst/>
            <a:cxnLst/>
            <a:rect l="l" t="t" r="r" b="b"/>
            <a:pathLst>
              <a:path w="3180590" h="3339202">
                <a:moveTo>
                  <a:pt x="0" y="0"/>
                </a:moveTo>
                <a:lnTo>
                  <a:pt x="3180590" y="0"/>
                </a:lnTo>
                <a:lnTo>
                  <a:pt x="3180590" y="3339202"/>
                </a:lnTo>
                <a:lnTo>
                  <a:pt x="0" y="333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8286856" cy="1028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1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6311" y="1340488"/>
            <a:ext cx="17478206" cy="662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5"/>
              </a:lnSpc>
              <a:spcBef>
                <a:spcPct val="0"/>
              </a:spcBef>
            </a:pPr>
            <a:r>
              <a:rPr lang="en-US" sz="3955" spc="79">
                <a:solidFill>
                  <a:srgbClr val="000000"/>
                </a:solidFill>
                <a:latin typeface="Evolventa"/>
              </a:rPr>
              <a:t>Лексика немов дзеркало. Коли ти стоїш перед ним, то воно відображає тебе самого, всі предмети поряд і довкілля. </a:t>
            </a:r>
          </a:p>
          <a:p>
            <a:pPr>
              <a:lnSpc>
                <a:spcPts val="3955"/>
              </a:lnSpc>
              <a:spcBef>
                <a:spcPct val="0"/>
              </a:spcBef>
            </a:pPr>
            <a:endParaRPr lang="en-US" sz="3955" spc="79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3955"/>
              </a:lnSpc>
              <a:spcBef>
                <a:spcPct val="0"/>
              </a:spcBef>
            </a:pPr>
            <a:r>
              <a:rPr lang="en-US" sz="3955" spc="79">
                <a:solidFill>
                  <a:srgbClr val="000000"/>
                </a:solidFill>
                <a:latin typeface="Evolventa"/>
              </a:rPr>
              <a:t>Ці постійно присутні відображення дійсності і є активною лексикою. Якщо розмістити таке дзеркало навпроти вікна у вагоні поїзда, що мчить у майбутнє, то ти, із звичними тобі предметами, все одно будеш відображатися в ньому, а от довкілля буде мінятись. І чим швидше їде поїзд, тим швидше буде мінятись пейзаж за вікном.</a:t>
            </a:r>
          </a:p>
          <a:p>
            <a:pPr>
              <a:lnSpc>
                <a:spcPts val="3955"/>
              </a:lnSpc>
              <a:spcBef>
                <a:spcPct val="0"/>
              </a:spcBef>
            </a:pPr>
            <a:endParaRPr lang="en-US" sz="3955" spc="79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3955"/>
              </a:lnSpc>
              <a:spcBef>
                <a:spcPct val="0"/>
              </a:spcBef>
            </a:pPr>
            <a:r>
              <a:rPr lang="en-US" sz="3955" spc="79">
                <a:solidFill>
                  <a:srgbClr val="000000"/>
                </a:solidFill>
                <a:latin typeface="Evolventa"/>
              </a:rPr>
              <a:t> Тобто, якщо повернутись до </a:t>
            </a:r>
          </a:p>
          <a:p>
            <a:pPr>
              <a:lnSpc>
                <a:spcPts val="3955"/>
              </a:lnSpc>
              <a:spcBef>
                <a:spcPct val="0"/>
              </a:spcBef>
            </a:pPr>
            <a:r>
              <a:rPr lang="en-US" sz="3955" spc="79">
                <a:solidFill>
                  <a:srgbClr val="000000"/>
                </a:solidFill>
                <a:latin typeface="Evolventa"/>
              </a:rPr>
              <a:t>мови, то одні слова будуть </a:t>
            </a:r>
          </a:p>
          <a:p>
            <a:pPr>
              <a:lnSpc>
                <a:spcPts val="3955"/>
              </a:lnSpc>
              <a:spcBef>
                <a:spcPct val="0"/>
              </a:spcBef>
            </a:pPr>
            <a:r>
              <a:rPr lang="en-US" sz="3955" spc="79">
                <a:solidFill>
                  <a:srgbClr val="000000"/>
                </a:solidFill>
                <a:latin typeface="Evolventa"/>
              </a:rPr>
              <a:t>виникати, а інші зникати.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506609" y="5386466"/>
            <a:ext cx="4909460" cy="4900534"/>
          </a:xfrm>
          <a:custGeom>
            <a:avLst/>
            <a:gdLst/>
            <a:ahLst/>
            <a:cxnLst/>
            <a:rect l="l" t="t" r="r" b="b"/>
            <a:pathLst>
              <a:path w="4909460" h="4900534">
                <a:moveTo>
                  <a:pt x="0" y="0"/>
                </a:moveTo>
                <a:lnTo>
                  <a:pt x="4909460" y="0"/>
                </a:lnTo>
                <a:lnTo>
                  <a:pt x="4909460" y="4900534"/>
                </a:lnTo>
                <a:lnTo>
                  <a:pt x="0" y="4900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785" y="1806247"/>
            <a:ext cx="17763239" cy="8143516"/>
          </a:xfrm>
          <a:custGeom>
            <a:avLst/>
            <a:gdLst/>
            <a:ahLst/>
            <a:cxnLst/>
            <a:rect l="l" t="t" r="r" b="b"/>
            <a:pathLst>
              <a:path w="17763239" h="8143516">
                <a:moveTo>
                  <a:pt x="0" y="0"/>
                </a:moveTo>
                <a:lnTo>
                  <a:pt x="17763239" y="0"/>
                </a:lnTo>
                <a:lnTo>
                  <a:pt x="17763239" y="8143516"/>
                </a:lnTo>
                <a:lnTo>
                  <a:pt x="0" y="8143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2" t="-25235" r="-7307" b="-199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4286" y="606814"/>
            <a:ext cx="17239187" cy="74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9"/>
              </a:lnSpc>
            </a:pPr>
            <a:r>
              <a:rPr lang="en-US" sz="4313">
                <a:solidFill>
                  <a:srgbClr val="F79545"/>
                </a:solidFill>
                <a:latin typeface="HK Grotesk"/>
              </a:rPr>
              <a:t>Розгляньте малюнок. Змоделюйте ситуацію. Запропонуйте вихід із неї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382651" y="612316"/>
            <a:ext cx="15876649" cy="2838924"/>
            <a:chOff x="0" y="0"/>
            <a:chExt cx="9728664" cy="1739595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9736410" cy="1746081"/>
            </a:xfrm>
            <a:custGeom>
              <a:avLst/>
              <a:gdLst/>
              <a:ahLst/>
              <a:cxnLst/>
              <a:rect l="l" t="t" r="r" b="b"/>
              <a:pathLst>
                <a:path w="9736410" h="1746081">
                  <a:moveTo>
                    <a:pt x="8797510" y="1734893"/>
                  </a:moveTo>
                  <a:cubicBezTo>
                    <a:pt x="8797510" y="1734893"/>
                    <a:pt x="8377758" y="1746081"/>
                    <a:pt x="7915173" y="1743459"/>
                  </a:cubicBezTo>
                  <a:cubicBezTo>
                    <a:pt x="3279833" y="1741297"/>
                    <a:pt x="1057073" y="1733472"/>
                    <a:pt x="1057073" y="1733472"/>
                  </a:cubicBezTo>
                  <a:cubicBezTo>
                    <a:pt x="812931" y="1724638"/>
                    <a:pt x="565145" y="1707657"/>
                    <a:pt x="398404" y="1649479"/>
                  </a:cubicBezTo>
                  <a:cubicBezTo>
                    <a:pt x="120505" y="1552517"/>
                    <a:pt x="0" y="1374989"/>
                    <a:pt x="0" y="748795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6494554" y="7673"/>
                  </a:cubicBezTo>
                  <a:cubicBezTo>
                    <a:pt x="8158831" y="0"/>
                    <a:pt x="8622758" y="7673"/>
                    <a:pt x="8622758" y="7673"/>
                  </a:cubicBezTo>
                  <a:cubicBezTo>
                    <a:pt x="8991066" y="15152"/>
                    <a:pt x="9354379" y="84484"/>
                    <a:pt x="9552118" y="207066"/>
                  </a:cubicBezTo>
                  <a:cubicBezTo>
                    <a:pt x="9703136" y="300683"/>
                    <a:pt x="9736410" y="425358"/>
                    <a:pt x="9727270" y="748795"/>
                  </a:cubicBezTo>
                  <a:cubicBezTo>
                    <a:pt x="9727270" y="1492955"/>
                    <a:pt x="9444273" y="1707052"/>
                    <a:pt x="8797510" y="173489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961023" y="1114425"/>
            <a:ext cx="15035805" cy="708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81"/>
              </a:lnSpc>
            </a:pPr>
            <a:r>
              <a:rPr lang="en-US" sz="3981">
                <a:solidFill>
                  <a:srgbClr val="FFF2F9"/>
                </a:solidFill>
                <a:latin typeface="Bakerie"/>
              </a:rPr>
              <a:t> </a:t>
            </a:r>
            <a:r>
              <a:rPr lang="en-US" sz="3981">
                <a:solidFill>
                  <a:srgbClr val="FFFFFF"/>
                </a:solidFill>
                <a:latin typeface="Bakerie"/>
              </a:rPr>
              <a:t>Прочитайте слова. Згрупуйте й запишіть їх окремо: активна лексика; пасивна лексика. </a:t>
            </a:r>
          </a:p>
          <a:p>
            <a:pPr algn="just">
              <a:lnSpc>
                <a:spcPts val="3981"/>
              </a:lnSpc>
            </a:pPr>
            <a:r>
              <a:rPr lang="en-US" sz="3981">
                <a:solidFill>
                  <a:srgbClr val="FFFFFF"/>
                </a:solidFill>
                <a:latin typeface="Bakerie"/>
              </a:rPr>
              <a:t>Значення незрозумілих слів з’ясуйте за словником. </a:t>
            </a:r>
          </a:p>
          <a:p>
            <a:pPr algn="just">
              <a:lnSpc>
                <a:spcPts val="3981"/>
              </a:lnSpc>
            </a:pPr>
            <a:r>
              <a:rPr lang="en-US" sz="3981">
                <a:solidFill>
                  <a:srgbClr val="FFFFFF"/>
                </a:solidFill>
                <a:latin typeface="Bakerie"/>
              </a:rPr>
              <a:t>Пригадайте, які слова вам траплялися в художніх творах. </a:t>
            </a:r>
          </a:p>
          <a:p>
            <a:pPr algn="just">
              <a:lnSpc>
                <a:spcPts val="3981"/>
              </a:lnSpc>
            </a:pPr>
            <a:endParaRPr lang="en-US" sz="3981">
              <a:solidFill>
                <a:srgbClr val="FFFFFF"/>
              </a:solidFill>
              <a:latin typeface="Bakerie"/>
            </a:endParaRPr>
          </a:p>
          <a:p>
            <a:pPr algn="just">
              <a:lnSpc>
                <a:spcPts val="3981"/>
              </a:lnSpc>
            </a:pPr>
            <a:endParaRPr lang="en-US" sz="3981">
              <a:solidFill>
                <a:srgbClr val="FFFFFF"/>
              </a:solidFill>
              <a:latin typeface="Bakerie"/>
            </a:endParaRPr>
          </a:p>
          <a:p>
            <a:pPr algn="just">
              <a:lnSpc>
                <a:spcPts val="3981"/>
              </a:lnSpc>
            </a:pPr>
            <a:endParaRPr lang="en-US" sz="3981">
              <a:solidFill>
                <a:srgbClr val="FFFFFF"/>
              </a:solidFill>
              <a:latin typeface="Bakerie"/>
            </a:endParaRPr>
          </a:p>
          <a:p>
            <a:pPr algn="just">
              <a:lnSpc>
                <a:spcPts val="3981"/>
              </a:lnSpc>
            </a:pPr>
            <a:r>
              <a:rPr lang="en-US" sz="3981">
                <a:solidFill>
                  <a:srgbClr val="000000"/>
                </a:solidFill>
                <a:latin typeface="Bakerie"/>
              </a:rPr>
              <a:t> Плоскінь, полуниця, гай, бодня, борті, узбіччя, хештеґ, булінг, кава, жлукто, автівка, ліжко, лайк, горіх, кадуб, родина, куманець, снуд, мисник, вай-фай, полоззя, полумисок, гаманець, прискринок, вибори, візажист, сволок, новини, безпека, дайджест, цебер, драйв</a:t>
            </a:r>
          </a:p>
          <a:p>
            <a:pPr algn="just">
              <a:lnSpc>
                <a:spcPts val="3981"/>
              </a:lnSpc>
            </a:pPr>
            <a:r>
              <a:rPr lang="en-US" sz="3981">
                <a:solidFill>
                  <a:srgbClr val="000000"/>
                </a:solidFill>
                <a:latin typeface="Bakerie"/>
              </a:rPr>
              <a:t> </a:t>
            </a:r>
          </a:p>
          <a:p>
            <a:pPr algn="just">
              <a:lnSpc>
                <a:spcPts val="3981"/>
              </a:lnSpc>
            </a:pPr>
            <a:endParaRPr lang="en-US" sz="3981">
              <a:solidFill>
                <a:srgbClr val="000000"/>
              </a:solidFill>
              <a:latin typeface="Bakerie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726465" y="8609835"/>
            <a:ext cx="4835070" cy="3354330"/>
          </a:xfrm>
          <a:custGeom>
            <a:avLst/>
            <a:gdLst/>
            <a:ahLst/>
            <a:cxnLst/>
            <a:rect l="l" t="t" r="r" b="b"/>
            <a:pathLst>
              <a:path w="4835070" h="3354330">
                <a:moveTo>
                  <a:pt x="0" y="0"/>
                </a:moveTo>
                <a:lnTo>
                  <a:pt x="4835070" y="0"/>
                </a:lnTo>
                <a:lnTo>
                  <a:pt x="4835070" y="3354330"/>
                </a:lnTo>
                <a:lnTo>
                  <a:pt x="0" y="3354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53197" y="5741940"/>
            <a:ext cx="2107343" cy="4682984"/>
          </a:xfrm>
          <a:custGeom>
            <a:avLst/>
            <a:gdLst/>
            <a:ahLst/>
            <a:cxnLst/>
            <a:rect l="l" t="t" r="r" b="b"/>
            <a:pathLst>
              <a:path w="2107343" h="4682984">
                <a:moveTo>
                  <a:pt x="0" y="0"/>
                </a:moveTo>
                <a:lnTo>
                  <a:pt x="2107343" y="0"/>
                </a:lnTo>
                <a:lnTo>
                  <a:pt x="2107343" y="4682984"/>
                </a:lnTo>
                <a:lnTo>
                  <a:pt x="0" y="468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61251" y="6751556"/>
            <a:ext cx="3196099" cy="5013488"/>
          </a:xfrm>
          <a:custGeom>
            <a:avLst/>
            <a:gdLst/>
            <a:ahLst/>
            <a:cxnLst/>
            <a:rect l="l" t="t" r="r" b="b"/>
            <a:pathLst>
              <a:path w="3196099" h="5013488">
                <a:moveTo>
                  <a:pt x="0" y="0"/>
                </a:moveTo>
                <a:lnTo>
                  <a:pt x="3196098" y="0"/>
                </a:lnTo>
                <a:lnTo>
                  <a:pt x="3196098" y="5013488"/>
                </a:lnTo>
                <a:lnTo>
                  <a:pt x="0" y="5013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9" name="Freeform 9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416069" y="9783464"/>
            <a:ext cx="4135606" cy="3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1195</Words>
  <Application>Microsoft Office PowerPoint</Application>
  <PresentationFormat>Довільний</PresentationFormat>
  <Paragraphs>199</Paragraphs>
  <Slides>24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8" baseType="lpstr">
      <vt:lpstr>Bakerie</vt:lpstr>
      <vt:lpstr>HK Grotesk Bold</vt:lpstr>
      <vt:lpstr>Noto Serif Display Bold</vt:lpstr>
      <vt:lpstr>HK Grotesk Italics</vt:lpstr>
      <vt:lpstr>More Sugar Thin</vt:lpstr>
      <vt:lpstr>HK Grotesk Light</vt:lpstr>
      <vt:lpstr>Evolventa Bold</vt:lpstr>
      <vt:lpstr>Evolventa</vt:lpstr>
      <vt:lpstr>PT Serif Bold</vt:lpstr>
      <vt:lpstr>HK Grotesk</vt:lpstr>
      <vt:lpstr>Calibri</vt:lpstr>
      <vt:lpstr>Arial</vt:lpstr>
      <vt:lpstr>HK Grotesk Bold Italics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Генеза тема 7</dc:title>
  <dc:creator>Admin</dc:creator>
  <cp:lastModifiedBy>Admin</cp:lastModifiedBy>
  <cp:revision>2</cp:revision>
  <dcterms:created xsi:type="dcterms:W3CDTF">2006-08-16T00:00:00Z</dcterms:created>
  <dcterms:modified xsi:type="dcterms:W3CDTF">2023-09-19T20:44:00Z</dcterms:modified>
  <dc:identifier>DAFuuzSlZo4</dc:identifier>
</cp:coreProperties>
</file>